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matic SC"/>
      <p:regular r:id="rId22"/>
      <p:bold r:id="rId23"/>
    </p:embeddedFont>
    <p:embeddedFont>
      <p:font typeface="Nunito"/>
      <p:regular r:id="rId24"/>
      <p:bold r:id="rId25"/>
      <p:italic r:id="rId26"/>
      <p:boldItalic r:id="rId27"/>
    </p:embeddedFont>
    <p:embeddedFont>
      <p:font typeface="Average"/>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9" roundtripDataSignature="AMtx7mglROlaUbuwshEQH7BipUhkgPox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AmaticSC-regular.fntdata"/><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font" Target="fonts/AmaticSC-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Average-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-just the research question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https://www.finder.com/uk/london-crime-statistics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Alaric - acknowledge limitations and try to find another source, address the issue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Camilla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Mapping in visualization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Scatter plot ? </a:t>
            </a:r>
            <a:endParaRPr/>
          </a:p>
          <a:p>
            <a:pPr indent="0" lvl="0" marL="0" rtl="0" algn="l">
              <a:lnSpc>
                <a:spcPct val="100000"/>
              </a:lnSpc>
              <a:spcBef>
                <a:spcPts val="0"/>
              </a:spcBef>
              <a:spcAft>
                <a:spcPts val="0"/>
              </a:spcAft>
              <a:buSzPts val="1100"/>
              <a:buNone/>
            </a:pPr>
            <a:r>
              <a:rPr lang="en-GB"/>
              <a:t>Alaric </a:t>
            </a:r>
            <a:endParaRPr/>
          </a:p>
          <a:p>
            <a:pPr indent="0" lvl="0" marL="0" rtl="0" algn="l">
              <a:lnSpc>
                <a:spcPct val="100000"/>
              </a:lnSpc>
              <a:spcBef>
                <a:spcPts val="0"/>
              </a:spcBef>
              <a:spcAft>
                <a:spcPts val="0"/>
              </a:spcAft>
              <a:buSzPts val="1100"/>
              <a:buNone/>
            </a:pPr>
            <a:r>
              <a:rPr lang="en-GB"/>
              <a:t>See drive </a:t>
            </a:r>
            <a:endParaRPr/>
          </a:p>
          <a:p>
            <a:pPr indent="0" lvl="0" marL="0" rtl="0" algn="l">
              <a:lnSpc>
                <a:spcPct val="100000"/>
              </a:lnSpc>
              <a:spcBef>
                <a:spcPts val="0"/>
              </a:spcBef>
              <a:spcAft>
                <a:spcPts val="0"/>
              </a:spcAft>
              <a:buSzPts val="1100"/>
              <a:buNone/>
            </a:pPr>
            <a:r>
              <a:rPr lang="en-GB"/>
              <a:t>Mapping - explain how we will do this, mention program we are using </a:t>
            </a:r>
            <a:endParaRPr/>
          </a:p>
          <a:p>
            <a:pPr indent="0" lvl="0" marL="0" rtl="0" algn="l">
              <a:lnSpc>
                <a:spcPct val="100000"/>
              </a:lnSpc>
              <a:spcBef>
                <a:spcPts val="0"/>
              </a:spcBef>
              <a:spcAft>
                <a:spcPts val="0"/>
              </a:spcAft>
              <a:buSzPts val="1100"/>
              <a:buNone/>
            </a:pPr>
            <a:r>
              <a:rPr lang="en-GB"/>
              <a:t>Trend over time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Everyone on their own part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Pei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Everyone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7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213ad49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213ad49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Maybe too much info for slides </a:t>
            </a:r>
            <a:endParaRPr/>
          </a:p>
          <a:p>
            <a:pPr indent="0" lvl="0" marL="0" rtl="0" algn="l">
              <a:lnSpc>
                <a:spcPct val="100000"/>
              </a:lnSpc>
              <a:spcBef>
                <a:spcPts val="0"/>
              </a:spcBef>
              <a:spcAft>
                <a:spcPts val="0"/>
              </a:spcAft>
              <a:buSzPts val="1100"/>
              <a:buNone/>
            </a:pPr>
            <a:r>
              <a:rPr lang="en-GB"/>
              <a:t>Just keywords for slides (write our script separately) </a:t>
            </a:r>
            <a:endParaRPr/>
          </a:p>
          <a:p>
            <a:pPr indent="0" lvl="0" marL="0" rtl="0" algn="l">
              <a:lnSpc>
                <a:spcPct val="100000"/>
              </a:lnSpc>
              <a:spcBef>
                <a:spcPts val="0"/>
              </a:spcBef>
              <a:spcAft>
                <a:spcPts val="0"/>
              </a:spcAft>
              <a:buSzPts val="1100"/>
              <a:buNone/>
            </a:pPr>
            <a:r>
              <a:rPr lang="en-GB"/>
              <a:t>JANA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900"/>
              <a:t>“</a:t>
            </a:r>
            <a:r>
              <a:rPr lang="en-GB" sz="1000">
                <a:highlight>
                  <a:srgbClr val="FFFFFF"/>
                </a:highlight>
                <a:latin typeface="Times New Roman"/>
                <a:ea typeface="Times New Roman"/>
                <a:cs typeface="Times New Roman"/>
                <a:sym typeface="Times New Roman"/>
              </a:rPr>
              <a:t> These decisions of pretrial release, probation, and parole have traditionally been addressed daily, but they could well take a different form in the context of the virus. The concern about contagion puts additional weight favoring release in order to reduce the density in the inevitably crowded prison or jail environments.” </a:t>
            </a:r>
            <a:r>
              <a:rPr lang="en-GB">
                <a:latin typeface="Nunito"/>
                <a:ea typeface="Nunito"/>
                <a:cs typeface="Nunito"/>
                <a:sym typeface="Nunito"/>
              </a:rPr>
              <a:t>(Miller and Blumstein 2020)</a:t>
            </a:r>
            <a:endParaRPr>
              <a:latin typeface="Nunito"/>
              <a:ea typeface="Nunito"/>
              <a:cs typeface="Nunito"/>
              <a:sym typeface="Nunito"/>
            </a:endParaRPr>
          </a:p>
          <a:p>
            <a:pPr indent="0" lvl="0" marL="0" rtl="0" algn="l">
              <a:lnSpc>
                <a:spcPct val="100000"/>
              </a:lnSpc>
              <a:spcBef>
                <a:spcPts val="0"/>
              </a:spcBef>
              <a:spcAft>
                <a:spcPts val="0"/>
              </a:spcAft>
              <a:buSzPts val="1100"/>
              <a:buNone/>
            </a:pPr>
            <a:r>
              <a:t/>
            </a:r>
            <a:endParaRPr sz="10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Camilla </a:t>
            </a:r>
            <a:endParaRPr/>
          </a:p>
          <a:p>
            <a:pPr indent="0" lvl="0" marL="0" rtl="0" algn="l">
              <a:lnSpc>
                <a:spcPct val="100000"/>
              </a:lnSpc>
              <a:spcBef>
                <a:spcPts val="0"/>
              </a:spcBef>
              <a:spcAft>
                <a:spcPts val="0"/>
              </a:spcAft>
              <a:buSzPts val="1100"/>
              <a:buNone/>
            </a:pPr>
            <a:r>
              <a:rPr lang="en-GB"/>
              <a:t>Commercial vs residential </a:t>
            </a:r>
            <a:endParaRPr/>
          </a:p>
          <a:p>
            <a:pPr indent="0" lvl="0" marL="0" rtl="0" algn="just">
              <a:lnSpc>
                <a:spcPct val="115000"/>
              </a:lnSpc>
              <a:spcBef>
                <a:spcPts val="0"/>
              </a:spcBef>
              <a:spcAft>
                <a:spcPts val="0"/>
              </a:spcAft>
              <a:buSzPts val="1100"/>
              <a:buNone/>
            </a:pPr>
            <a:r>
              <a:rPr lang="en-GB"/>
              <a:t>Study by Ashby (2020) found that in Chicago, Los Angeles, and Memphis the frequency of burglary was around half compared to what it was expected to be if covid19 never occurred. However, Austin, Louisville and Minneapolis did not experience a decrease. Moreover, out of the 11 cities that saw a decrease in burglary, in only one was the difference statistically significant. . However, Austin, Louisville and Minneapolis did not experience a decrease. Moreover, out of the 11 cities that saw a decrease in burglary, in only one was the difference statistically significant. </a:t>
            </a:r>
            <a:endParaRPr/>
          </a:p>
          <a:p>
            <a:pPr indent="0" lvl="0" marL="0" rtl="0" algn="just">
              <a:lnSpc>
                <a:spcPct val="115000"/>
              </a:lnSpc>
              <a:spcBef>
                <a:spcPts val="0"/>
              </a:spcBef>
              <a:spcAft>
                <a:spcPts val="0"/>
              </a:spcAft>
              <a:buSzPts val="1100"/>
              <a:buNone/>
            </a:pPr>
            <a:r>
              <a:rPr lang="en-GB"/>
              <a:t>A study done by Hodgkinson and Andresen looked found an increase in commercial burglaries, since owners and employees were not able anymore to act as capable guardians, while residential burglary showed no obvious change. </a:t>
            </a:r>
            <a:endParaRPr/>
          </a:p>
          <a:p>
            <a:pPr indent="0" lvl="0" marL="0" rtl="0" algn="just">
              <a:lnSpc>
                <a:spcPct val="115000"/>
              </a:lnSpc>
              <a:spcBef>
                <a:spcPts val="0"/>
              </a:spcBef>
              <a:spcAft>
                <a:spcPts val="0"/>
              </a:spcAft>
              <a:buClr>
                <a:schemeClr val="dk1"/>
              </a:buClr>
              <a:buSzPts val="1100"/>
              <a:buFont typeface="Arial"/>
              <a:buNone/>
            </a:pPr>
            <a:r>
              <a:rPr lang="en-GB"/>
              <a:t>The inconsistency of this trend suggests that more research should be conducted around this topic. </a:t>
            </a:r>
            <a:endParaRPr/>
          </a:p>
          <a:p>
            <a:pPr indent="0" lvl="0" marL="0" rtl="0" algn="just">
              <a:lnSpc>
                <a:spcPct val="115000"/>
              </a:lnSpc>
              <a:spcBef>
                <a:spcPts val="0"/>
              </a:spcBef>
              <a:spcAft>
                <a:spcPts val="0"/>
              </a:spcAft>
              <a:buSzPts val="1100"/>
              <a:buNone/>
            </a:pPr>
            <a:r>
              <a:t/>
            </a:r>
            <a:endParaRPr/>
          </a:p>
          <a:p>
            <a:pPr indent="0" lvl="0" marL="0" rtl="0" algn="just">
              <a:lnSpc>
                <a:spcPct val="115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Tiphaine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2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0" name="Google Shape;20;p2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 name="Google Shape;2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7"/>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40" name="Google Shape;4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oudinalaric.wixsite.com/crimeandcovid?fbclid=IwAR2VgqJwp48k-LWLd4G8tI8UxwmnBZr2_V2tHXPevlCLFEFOsxZkBJNo2b4" TargetMode="Externa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www.legislation.gov.uk/" TargetMode="External"/><Relationship Id="rId4" Type="http://schemas.openxmlformats.org/officeDocument/2006/relationships/hyperlink" Target="https://wdr.unodc.org/wdr2020/field/WDR20_BOOKLET_1.pdf" TargetMode="External"/><Relationship Id="rId5" Type="http://schemas.openxmlformats.org/officeDocument/2006/relationships/hyperlink" Target="https://wdr.unodc.org/wdr2020/field/WDR20_BOOKLET_1.pdf" TargetMode="External"/><Relationship Id="rId6" Type="http://schemas.openxmlformats.org/officeDocument/2006/relationships/hyperlink" Target="https://www.bbc.co.uk/news/uk-4834336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2.jpg"/><Relationship Id="rId6" Type="http://schemas.openxmlformats.org/officeDocument/2006/relationships/image" Target="../media/image16.png"/><Relationship Id="rId7"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a:t>tbc</a:t>
            </a:r>
            <a:endParaRPr/>
          </a:p>
        </p:txBody>
      </p:sp>
      <p:pic>
        <p:nvPicPr>
          <p:cNvPr id="55" name="Google Shape;55;p1"/>
          <p:cNvPicPr preferRelativeResize="0"/>
          <p:nvPr/>
        </p:nvPicPr>
        <p:blipFill rotWithShape="1">
          <a:blip r:embed="rId3">
            <a:alphaModFix/>
          </a:blip>
          <a:srcRect b="0" l="0" r="0" t="0"/>
          <a:stretch/>
        </p:blipFill>
        <p:spPr>
          <a:xfrm>
            <a:off x="0" y="19"/>
            <a:ext cx="9144000" cy="5143481"/>
          </a:xfrm>
          <a:prstGeom prst="rect">
            <a:avLst/>
          </a:prstGeom>
          <a:noFill/>
          <a:ln>
            <a:noFill/>
          </a:ln>
          <a:effectLst>
            <a:outerShdw blurRad="57150" rotWithShape="0" algn="bl" dir="5400000" dist="19050">
              <a:srgbClr val="000000">
                <a:alpha val="49803"/>
              </a:srgbClr>
            </a:outerShdw>
          </a:effectLst>
        </p:spPr>
      </p:pic>
      <p:sp>
        <p:nvSpPr>
          <p:cNvPr id="56" name="Google Shape;56;p1"/>
          <p:cNvSpPr txBox="1"/>
          <p:nvPr/>
        </p:nvSpPr>
        <p:spPr>
          <a:xfrm>
            <a:off x="903175" y="918475"/>
            <a:ext cx="1224600" cy="13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
          <p:cNvSpPr txBox="1"/>
          <p:nvPr/>
        </p:nvSpPr>
        <p:spPr>
          <a:xfrm>
            <a:off x="543750" y="474625"/>
            <a:ext cx="8056500" cy="23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500"/>
              <a:buFont typeface="Arial"/>
              <a:buNone/>
            </a:pPr>
            <a:r>
              <a:rPr b="1" i="0" lang="en-GB" sz="6500" u="none" cap="none" strike="noStrike">
                <a:solidFill>
                  <a:srgbClr val="B7FFF7"/>
                </a:solidFill>
                <a:latin typeface="Amatic SC"/>
                <a:ea typeface="Amatic SC"/>
                <a:cs typeface="Amatic SC"/>
                <a:sym typeface="Amatic SC"/>
              </a:rPr>
              <a:t>The influence of COVID-19 on different types of crime </a:t>
            </a:r>
            <a:endParaRPr b="1" i="0" sz="6500" u="none" cap="none" strike="noStrike">
              <a:solidFill>
                <a:srgbClr val="B7FFF7"/>
              </a:solidFill>
              <a:latin typeface="Amatic SC"/>
              <a:ea typeface="Amatic SC"/>
              <a:cs typeface="Amatic SC"/>
              <a:sym typeface="Amatic SC"/>
            </a:endParaRPr>
          </a:p>
          <a:p>
            <a:pPr indent="0" lvl="0" marL="0" marR="0" rtl="0" algn="ctr">
              <a:lnSpc>
                <a:spcPct val="100000"/>
              </a:lnSpc>
              <a:spcBef>
                <a:spcPts val="0"/>
              </a:spcBef>
              <a:spcAft>
                <a:spcPts val="0"/>
              </a:spcAft>
              <a:buClr>
                <a:srgbClr val="000000"/>
              </a:buClr>
              <a:buSzPts val="5300"/>
              <a:buFont typeface="Arial"/>
              <a:buNone/>
            </a:pPr>
            <a:r>
              <a:t/>
            </a:r>
            <a:endParaRPr b="0" i="0" sz="5300" u="none" cap="none" strike="noStrike">
              <a:solidFill>
                <a:schemeClr val="dk1"/>
              </a:solidFill>
              <a:latin typeface="Arial"/>
              <a:ea typeface="Arial"/>
              <a:cs typeface="Arial"/>
              <a:sym typeface="Arial"/>
            </a:endParaRPr>
          </a:p>
        </p:txBody>
      </p:sp>
      <p:sp>
        <p:nvSpPr>
          <p:cNvPr id="58" name="Google Shape;58;p1"/>
          <p:cNvSpPr txBox="1"/>
          <p:nvPr/>
        </p:nvSpPr>
        <p:spPr>
          <a:xfrm>
            <a:off x="365825" y="2908975"/>
            <a:ext cx="8205000" cy="64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chemeClr val="dk1"/>
                </a:solidFill>
                <a:latin typeface="Calibri"/>
                <a:ea typeface="Calibri"/>
                <a:cs typeface="Calibri"/>
                <a:sym typeface="Calibri"/>
              </a:rPr>
              <a:t>Group 6</a:t>
            </a:r>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Calibri"/>
                <a:ea typeface="Calibri"/>
                <a:cs typeface="Calibri"/>
                <a:sym typeface="Calibri"/>
              </a:rPr>
              <a:t>https://github.com/kongpeiyen/crime-rates</a:t>
            </a:r>
            <a:endParaRPr/>
          </a:p>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4000">
                <a:latin typeface="Amatic SC"/>
                <a:ea typeface="Amatic SC"/>
                <a:cs typeface="Amatic SC"/>
                <a:sym typeface="Amatic SC"/>
              </a:rPr>
              <a:t>RESEARCH QUESTION</a:t>
            </a:r>
            <a:r>
              <a:rPr b="1" lang="en-GB" sz="4000">
                <a:latin typeface="Amatic SC"/>
                <a:ea typeface="Amatic SC"/>
                <a:cs typeface="Amatic SC"/>
                <a:sym typeface="Amatic SC"/>
              </a:rPr>
              <a:t> and HYPOTHESIS</a:t>
            </a:r>
            <a:endParaRPr b="1" sz="4000">
              <a:latin typeface="Amatic SC"/>
              <a:ea typeface="Amatic SC"/>
              <a:cs typeface="Amatic SC"/>
              <a:sym typeface="Amatic SC"/>
            </a:endParaRPr>
          </a:p>
        </p:txBody>
      </p:sp>
      <p:sp>
        <p:nvSpPr>
          <p:cNvPr id="136" name="Google Shape;136;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GB" sz="2000">
                <a:latin typeface="Calibri"/>
                <a:ea typeface="Calibri"/>
                <a:cs typeface="Calibri"/>
                <a:sym typeface="Calibri"/>
              </a:rPr>
              <a:t>HYPOTHESIS 1: </a:t>
            </a:r>
            <a:r>
              <a:rPr lang="en-GB" sz="1100">
                <a:solidFill>
                  <a:srgbClr val="FFFFFF"/>
                </a:solidFill>
                <a:latin typeface="Calibri"/>
                <a:ea typeface="Calibri"/>
                <a:cs typeface="Calibri"/>
                <a:sym typeface="Calibri"/>
              </a:rPr>
              <a:t>we hypothesize that the number of residential burglaries decreased after the outbreak of covid19</a:t>
            </a:r>
            <a:endParaRPr sz="2000">
              <a:latin typeface="Calibri"/>
              <a:ea typeface="Calibri"/>
              <a:cs typeface="Calibri"/>
              <a:sym typeface="Calibri"/>
            </a:endParaRPr>
          </a:p>
          <a:p>
            <a:pPr indent="0" lvl="0" marL="114300" rtl="0" algn="l">
              <a:spcBef>
                <a:spcPts val="0"/>
              </a:spcBef>
              <a:spcAft>
                <a:spcPts val="0"/>
              </a:spcAft>
              <a:buSzPts val="1800"/>
              <a:buNone/>
            </a:pPr>
            <a:r>
              <a:rPr lang="en-GB" sz="2000">
                <a:latin typeface="Calibri"/>
                <a:ea typeface="Calibri"/>
                <a:cs typeface="Calibri"/>
                <a:sym typeface="Calibri"/>
              </a:rPr>
              <a:t>HYPOTHESIS 2: </a:t>
            </a:r>
            <a:r>
              <a:rPr lang="en-GB" sz="1100">
                <a:solidFill>
                  <a:srgbClr val="FFFFFF"/>
                </a:solidFill>
                <a:latin typeface="Calibri"/>
                <a:ea typeface="Calibri"/>
                <a:cs typeface="Calibri"/>
                <a:sym typeface="Calibri"/>
              </a:rPr>
              <a:t>we hypothesize that the number of commercial  burglaries decreased after the outbreak of covid19</a:t>
            </a:r>
            <a:endParaRPr sz="2000">
              <a:latin typeface="Calibri"/>
              <a:ea typeface="Calibri"/>
              <a:cs typeface="Calibri"/>
              <a:sym typeface="Calibri"/>
            </a:endParaRPr>
          </a:p>
          <a:p>
            <a:pPr indent="0" lvl="0" marL="114300" rtl="0" algn="l">
              <a:spcBef>
                <a:spcPts val="0"/>
              </a:spcBef>
              <a:spcAft>
                <a:spcPts val="0"/>
              </a:spcAft>
              <a:buSzPts val="1800"/>
              <a:buNone/>
            </a:pPr>
            <a:r>
              <a:rPr lang="en-GB" sz="2000">
                <a:latin typeface="Calibri"/>
                <a:ea typeface="Calibri"/>
                <a:cs typeface="Calibri"/>
                <a:sym typeface="Calibri"/>
              </a:rPr>
              <a:t>HYPOTHESIS 3: </a:t>
            </a:r>
            <a:r>
              <a:rPr lang="en-GB" sz="1100">
                <a:solidFill>
                  <a:srgbClr val="FFFFFF"/>
                </a:solidFill>
                <a:latin typeface="Calibri"/>
                <a:ea typeface="Calibri"/>
                <a:cs typeface="Calibri"/>
                <a:sym typeface="Calibri"/>
              </a:rPr>
              <a:t>we hypothesize that the number of commercial  burglaries decreased after the outbreak of covid19</a:t>
            </a:r>
            <a:endParaRPr sz="2000">
              <a:latin typeface="Calibri"/>
              <a:ea typeface="Calibri"/>
              <a:cs typeface="Calibri"/>
              <a:sym typeface="Calibri"/>
            </a:endParaRPr>
          </a:p>
          <a:p>
            <a:pPr indent="0" lvl="0" marL="114300" rtl="0" algn="l">
              <a:spcBef>
                <a:spcPts val="0"/>
              </a:spcBef>
              <a:spcAft>
                <a:spcPts val="0"/>
              </a:spcAft>
              <a:buSzPts val="1800"/>
              <a:buNone/>
            </a:pPr>
            <a:r>
              <a:rPr lang="en-GB" sz="2000">
                <a:latin typeface="Calibri"/>
                <a:ea typeface="Calibri"/>
                <a:cs typeface="Calibri"/>
                <a:sym typeface="Calibri"/>
              </a:rPr>
              <a:t>HYPOTHESIS 4: </a:t>
            </a:r>
            <a:r>
              <a:rPr lang="en-GB" sz="1100">
                <a:solidFill>
                  <a:srgbClr val="FFFFFF"/>
                </a:solidFill>
                <a:latin typeface="Calibri"/>
                <a:ea typeface="Calibri"/>
                <a:cs typeface="Calibri"/>
                <a:sym typeface="Calibri"/>
              </a:rPr>
              <a:t>we hypothesize that the number of commercial  burglaries decreased after the outbreak of covid19</a:t>
            </a:r>
            <a:endParaRPr sz="2000">
              <a:latin typeface="Calibri"/>
              <a:ea typeface="Calibri"/>
              <a:cs typeface="Calibri"/>
              <a:sym typeface="Calibri"/>
            </a:endParaRPr>
          </a:p>
          <a:p>
            <a:pPr indent="0" lvl="0" marL="114300" rtl="0" algn="l">
              <a:spcBef>
                <a:spcPts val="0"/>
              </a:spcBef>
              <a:spcAft>
                <a:spcPts val="0"/>
              </a:spcAft>
              <a:buSzPts val="1800"/>
              <a:buNone/>
            </a:pPr>
            <a:r>
              <a:t/>
            </a:r>
            <a:endParaRPr sz="20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3"/>
          <p:cNvSpPr txBox="1"/>
          <p:nvPr>
            <p:ph type="title"/>
          </p:nvPr>
        </p:nvSpPr>
        <p:spPr>
          <a:xfrm>
            <a:off x="311700" y="305250"/>
            <a:ext cx="8520600" cy="65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4000">
                <a:latin typeface="Amatic SC"/>
                <a:ea typeface="Amatic SC"/>
                <a:cs typeface="Amatic SC"/>
                <a:sym typeface="Amatic SC"/>
              </a:rPr>
              <a:t>Data sources </a:t>
            </a:r>
            <a:endParaRPr b="1" sz="4000">
              <a:latin typeface="Amatic SC"/>
              <a:ea typeface="Amatic SC"/>
              <a:cs typeface="Amatic SC"/>
              <a:sym typeface="Amatic SC"/>
            </a:endParaRPr>
          </a:p>
        </p:txBody>
      </p:sp>
      <p:sp>
        <p:nvSpPr>
          <p:cNvPr id="142" name="Google Shape;142;p13"/>
          <p:cNvSpPr txBox="1"/>
          <p:nvPr>
            <p:ph idx="1" type="body"/>
          </p:nvPr>
        </p:nvSpPr>
        <p:spPr>
          <a:xfrm>
            <a:off x="311700" y="1250325"/>
            <a:ext cx="5858579"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Datasets from Metropolitan Police</a:t>
            </a:r>
            <a:endParaRPr/>
          </a:p>
          <a:p>
            <a:pPr indent="-355600" lvl="1" marL="914400" rtl="0" algn="l">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It shows the monthly level of crime per borough per crime type. (.csv)</a:t>
            </a:r>
            <a:endParaRPr/>
          </a:p>
          <a:p>
            <a:pPr indent="0" lvl="1" marL="558800" rtl="0" algn="l">
              <a:lnSpc>
                <a:spcPct val="115000"/>
              </a:lnSpc>
              <a:spcBef>
                <a:spcPts val="0"/>
              </a:spcBef>
              <a:spcAft>
                <a:spcPts val="0"/>
              </a:spcAft>
              <a:buClr>
                <a:srgbClr val="EFEFEF"/>
              </a:buClr>
              <a:buSzPts val="2000"/>
              <a:buNone/>
            </a:pPr>
            <a:r>
              <a:t/>
            </a:r>
            <a:endParaRPr sz="1600">
              <a:solidFill>
                <a:srgbClr val="EFEFEF"/>
              </a:solidFill>
              <a:latin typeface="Calibri"/>
              <a:ea typeface="Calibri"/>
              <a:cs typeface="Calibri"/>
              <a:sym typeface="Calibri"/>
            </a:endParaRPr>
          </a:p>
          <a:p>
            <a:pPr indent="-355600" lvl="0" marL="457200" rtl="0" algn="l">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Not many sources record the number of crimes apart from the Police.</a:t>
            </a:r>
            <a:br>
              <a:rPr lang="en-GB" sz="2000">
                <a:solidFill>
                  <a:srgbClr val="EFEFEF"/>
                </a:solidFill>
                <a:latin typeface="Calibri"/>
                <a:ea typeface="Calibri"/>
                <a:cs typeface="Calibri"/>
                <a:sym typeface="Calibri"/>
              </a:rPr>
            </a:br>
            <a:endParaRPr sz="2000">
              <a:solidFill>
                <a:srgbClr val="EFEFEF"/>
              </a:solidFill>
              <a:latin typeface="Calibri"/>
              <a:ea typeface="Calibri"/>
              <a:cs typeface="Calibri"/>
              <a:sym typeface="Calibri"/>
            </a:endParaRPr>
          </a:p>
          <a:p>
            <a:pPr indent="0" lvl="0" marL="0" rtl="0" algn="l">
              <a:lnSpc>
                <a:spcPct val="115000"/>
              </a:lnSpc>
              <a:spcBef>
                <a:spcPts val="0"/>
              </a:spcBef>
              <a:spcAft>
                <a:spcPts val="0"/>
              </a:spcAft>
              <a:buSzPts val="1800"/>
              <a:buNone/>
            </a:pPr>
            <a:r>
              <a:t/>
            </a:r>
            <a:endParaRPr sz="1300">
              <a:solidFill>
                <a:srgbClr val="EFEFEF"/>
              </a:solidFill>
              <a:latin typeface="Nunito"/>
              <a:ea typeface="Nunito"/>
              <a:cs typeface="Nunito"/>
              <a:sym typeface="Nunito"/>
            </a:endParaRPr>
          </a:p>
        </p:txBody>
      </p:sp>
      <p:sp>
        <p:nvSpPr>
          <p:cNvPr id="143" name="Google Shape;143;p13"/>
          <p:cNvSpPr txBox="1"/>
          <p:nvPr/>
        </p:nvSpPr>
        <p:spPr>
          <a:xfrm>
            <a:off x="643537" y="4113668"/>
            <a:ext cx="7856924" cy="400110"/>
          </a:xfrm>
          <a:prstGeom prst="rect">
            <a:avLst/>
          </a:prstGeom>
          <a:noFill/>
          <a:ln>
            <a:noFill/>
          </a:ln>
        </p:spPr>
        <p:txBody>
          <a:bodyPr anchorCtr="0" anchor="t" bIns="45700" lIns="91425" spcFirstLastPara="1" rIns="91425" wrap="square" tIns="45700">
            <a:spAutoFit/>
          </a:bodyPr>
          <a:lstStyle/>
          <a:p>
            <a:pPr indent="0" lvl="0" marL="101600" marR="0" rtl="0" algn="ctr">
              <a:lnSpc>
                <a:spcPct val="100000"/>
              </a:lnSpc>
              <a:spcBef>
                <a:spcPts val="0"/>
              </a:spcBef>
              <a:spcAft>
                <a:spcPts val="0"/>
              </a:spcAft>
              <a:buNone/>
            </a:pPr>
            <a:r>
              <a:rPr b="1" i="0" lang="en-GB" sz="2000" u="none" cap="none" strike="noStrike">
                <a:solidFill>
                  <a:srgbClr val="EFEFEF"/>
                </a:solidFill>
                <a:latin typeface="Calibri"/>
                <a:ea typeface="Calibri"/>
                <a:cs typeface="Calibri"/>
                <a:sym typeface="Calibri"/>
              </a:rPr>
              <a:t>Important note</a:t>
            </a:r>
            <a:r>
              <a:rPr b="0" i="0" lang="en-GB" sz="2000" u="none" cap="none" strike="noStrike">
                <a:solidFill>
                  <a:srgbClr val="EFEFEF"/>
                </a:solidFill>
                <a:latin typeface="Calibri"/>
                <a:ea typeface="Calibri"/>
                <a:cs typeface="Calibri"/>
                <a:sym typeface="Calibri"/>
              </a:rPr>
              <a:t>: this is our only data source!!!</a:t>
            </a:r>
            <a:endParaRPr/>
          </a:p>
        </p:txBody>
      </p:sp>
      <p:sp>
        <p:nvSpPr>
          <p:cNvPr id="144" name="Google Shape;144;p13"/>
          <p:cNvSpPr/>
          <p:nvPr/>
        </p:nvSpPr>
        <p:spPr>
          <a:xfrm>
            <a:off x="643537" y="3974811"/>
            <a:ext cx="7931845" cy="786129"/>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etropolitan Police" id="145" name="Google Shape;145;p13"/>
          <p:cNvPicPr preferRelativeResize="0"/>
          <p:nvPr/>
        </p:nvPicPr>
        <p:blipFill rotWithShape="1">
          <a:blip r:embed="rId3">
            <a:alphaModFix/>
          </a:blip>
          <a:srcRect b="25846" l="0" r="72051" t="25494"/>
          <a:stretch/>
        </p:blipFill>
        <p:spPr>
          <a:xfrm>
            <a:off x="6371301" y="1400731"/>
            <a:ext cx="1928138" cy="17623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4"/>
          <p:cNvSpPr txBox="1"/>
          <p:nvPr>
            <p:ph type="title"/>
          </p:nvPr>
        </p:nvSpPr>
        <p:spPr>
          <a:xfrm>
            <a:off x="311700" y="118276"/>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4000">
                <a:latin typeface="Amatic SC"/>
                <a:ea typeface="Amatic SC"/>
                <a:cs typeface="Amatic SC"/>
                <a:sym typeface="Amatic SC"/>
              </a:rPr>
              <a:t>Methods of analysing our data </a:t>
            </a:r>
            <a:endParaRPr b="1" sz="4000">
              <a:latin typeface="Amatic SC"/>
              <a:ea typeface="Amatic SC"/>
              <a:cs typeface="Amatic SC"/>
              <a:sym typeface="Amatic SC"/>
            </a:endParaRPr>
          </a:p>
        </p:txBody>
      </p:sp>
      <p:sp>
        <p:nvSpPr>
          <p:cNvPr id="151" name="Google Shape;151;p14"/>
          <p:cNvSpPr txBox="1"/>
          <p:nvPr>
            <p:ph idx="1" type="body"/>
          </p:nvPr>
        </p:nvSpPr>
        <p:spPr>
          <a:xfrm>
            <a:off x="365488" y="1113782"/>
            <a:ext cx="3760838" cy="1127084"/>
          </a:xfrm>
          <a:prstGeom prst="rect">
            <a:avLst/>
          </a:prstGeom>
          <a:noFill/>
          <a:ln>
            <a:noFill/>
          </a:ln>
        </p:spPr>
        <p:txBody>
          <a:bodyPr anchorCtr="0" anchor="t" bIns="91425" lIns="91425" spcFirstLastPara="1" rIns="91425" wrap="square" tIns="91425">
            <a:noAutofit/>
          </a:bodyPr>
          <a:lstStyle/>
          <a:p>
            <a:pPr indent="0" lvl="0" marL="107950" rtl="0" algn="l">
              <a:lnSpc>
                <a:spcPct val="115000"/>
              </a:lnSpc>
              <a:spcBef>
                <a:spcPts val="0"/>
              </a:spcBef>
              <a:spcAft>
                <a:spcPts val="0"/>
              </a:spcAft>
              <a:buClr>
                <a:srgbClr val="EFEFEF"/>
              </a:buClr>
              <a:buSzPts val="1900"/>
              <a:buNone/>
            </a:pPr>
            <a:r>
              <a:rPr b="1" lang="en-GB" sz="3000">
                <a:solidFill>
                  <a:schemeClr val="accent1"/>
                </a:solidFill>
                <a:latin typeface="Amatic SC"/>
                <a:ea typeface="Amatic SC"/>
                <a:cs typeface="Amatic SC"/>
                <a:sym typeface="Amatic SC"/>
              </a:rPr>
              <a:t>1. Descriptive statistics</a:t>
            </a:r>
            <a:endParaRPr/>
          </a:p>
          <a:p>
            <a:pPr indent="-349250" lvl="0" marL="457200" rtl="0" algn="l">
              <a:lnSpc>
                <a:spcPct val="115000"/>
              </a:lnSpc>
              <a:spcBef>
                <a:spcPts val="0"/>
              </a:spcBef>
              <a:spcAft>
                <a:spcPts val="0"/>
              </a:spcAft>
              <a:buClr>
                <a:srgbClr val="EFEFEF"/>
              </a:buClr>
              <a:buSzPts val="1900"/>
              <a:buFont typeface="Calibri"/>
              <a:buChar char="●"/>
            </a:pPr>
            <a:r>
              <a:rPr lang="en-GB" sz="1900">
                <a:solidFill>
                  <a:srgbClr val="EFEFEF"/>
                </a:solidFill>
                <a:latin typeface="Calibri"/>
                <a:ea typeface="Calibri"/>
                <a:cs typeface="Calibri"/>
                <a:sym typeface="Calibri"/>
              </a:rPr>
              <a:t>Distribution</a:t>
            </a:r>
            <a:endParaRPr/>
          </a:p>
          <a:p>
            <a:pPr indent="-349250" lvl="0" marL="457200" rtl="0" algn="l">
              <a:lnSpc>
                <a:spcPct val="115000"/>
              </a:lnSpc>
              <a:spcBef>
                <a:spcPts val="0"/>
              </a:spcBef>
              <a:spcAft>
                <a:spcPts val="0"/>
              </a:spcAft>
              <a:buClr>
                <a:srgbClr val="EFEFEF"/>
              </a:buClr>
              <a:buSzPts val="1900"/>
              <a:buFont typeface="Calibri"/>
              <a:buChar char="●"/>
            </a:pPr>
            <a:r>
              <a:rPr lang="en-GB" sz="1900">
                <a:solidFill>
                  <a:srgbClr val="EFEFEF"/>
                </a:solidFill>
                <a:latin typeface="Calibri"/>
                <a:ea typeface="Calibri"/>
                <a:cs typeface="Calibri"/>
                <a:sym typeface="Calibri"/>
              </a:rPr>
              <a:t>Mode, median, mean </a:t>
            </a:r>
            <a:endParaRPr/>
          </a:p>
          <a:p>
            <a:pPr indent="0" lvl="0" marL="0" rtl="0" algn="l">
              <a:lnSpc>
                <a:spcPct val="115000"/>
              </a:lnSpc>
              <a:spcBef>
                <a:spcPts val="1600"/>
              </a:spcBef>
              <a:spcAft>
                <a:spcPts val="1600"/>
              </a:spcAft>
              <a:buSzPts val="1800"/>
              <a:buNone/>
            </a:pPr>
            <a:r>
              <a:t/>
            </a:r>
            <a:endParaRPr sz="1400"/>
          </a:p>
        </p:txBody>
      </p:sp>
      <p:sp>
        <p:nvSpPr>
          <p:cNvPr id="152" name="Google Shape;152;p14"/>
          <p:cNvSpPr txBox="1"/>
          <p:nvPr/>
        </p:nvSpPr>
        <p:spPr>
          <a:xfrm>
            <a:off x="4926549" y="1593377"/>
            <a:ext cx="3905751" cy="1512599"/>
          </a:xfrm>
          <a:prstGeom prst="rect">
            <a:avLst/>
          </a:prstGeom>
          <a:noFill/>
          <a:ln>
            <a:noFill/>
          </a:ln>
        </p:spPr>
        <p:txBody>
          <a:bodyPr anchorCtr="0" anchor="t" bIns="91425" lIns="91425" spcFirstLastPara="1" rIns="91425" wrap="square" tIns="91425">
            <a:noAutofit/>
          </a:bodyPr>
          <a:lstStyle/>
          <a:p>
            <a:pPr indent="0" lvl="0" marL="107950" marR="0" rtl="0" algn="ctr">
              <a:lnSpc>
                <a:spcPct val="115000"/>
              </a:lnSpc>
              <a:spcBef>
                <a:spcPts val="0"/>
              </a:spcBef>
              <a:spcAft>
                <a:spcPts val="0"/>
              </a:spcAft>
              <a:buClr>
                <a:srgbClr val="EFEFEF"/>
              </a:buClr>
              <a:buSzPts val="1900"/>
              <a:buFont typeface="Arial"/>
              <a:buNone/>
            </a:pPr>
            <a:r>
              <a:rPr b="1" i="0" lang="en-GB" sz="3000" u="none" cap="none" strike="noStrike">
                <a:solidFill>
                  <a:schemeClr val="accent1"/>
                </a:solidFill>
                <a:latin typeface="Amatic SC"/>
                <a:ea typeface="Amatic SC"/>
                <a:cs typeface="Amatic SC"/>
                <a:sym typeface="Amatic SC"/>
              </a:rPr>
              <a:t>2. Predictive model </a:t>
            </a:r>
            <a:endParaRPr/>
          </a:p>
          <a:p>
            <a:pPr indent="0" lvl="0" marL="107950" marR="0" rtl="0" algn="ctr">
              <a:lnSpc>
                <a:spcPct val="115000"/>
              </a:lnSpc>
              <a:spcBef>
                <a:spcPts val="0"/>
              </a:spcBef>
              <a:spcAft>
                <a:spcPts val="0"/>
              </a:spcAft>
              <a:buClr>
                <a:srgbClr val="EFEFEF"/>
              </a:buClr>
              <a:buSzPts val="1900"/>
              <a:buFont typeface="Arial"/>
              <a:buNone/>
            </a:pPr>
            <a:r>
              <a:rPr b="0" i="0" lang="en-GB" sz="1900" u="none" cap="none" strike="noStrike">
                <a:solidFill>
                  <a:srgbClr val="EFEFEF"/>
                </a:solidFill>
                <a:latin typeface="Calibri"/>
                <a:ea typeface="Calibri"/>
                <a:cs typeface="Calibri"/>
                <a:sym typeface="Calibri"/>
              </a:rPr>
              <a:t>How crime would have been in 2020 without COVID-19?</a:t>
            </a:r>
            <a:endParaRPr/>
          </a:p>
        </p:txBody>
      </p:sp>
      <p:sp>
        <p:nvSpPr>
          <p:cNvPr id="153" name="Google Shape;153;p14"/>
          <p:cNvSpPr txBox="1"/>
          <p:nvPr/>
        </p:nvSpPr>
        <p:spPr>
          <a:xfrm>
            <a:off x="592167" y="3192650"/>
            <a:ext cx="4108789" cy="1349829"/>
          </a:xfrm>
          <a:prstGeom prst="rect">
            <a:avLst/>
          </a:prstGeom>
          <a:noFill/>
          <a:ln>
            <a:noFill/>
          </a:ln>
        </p:spPr>
        <p:txBody>
          <a:bodyPr anchorCtr="0" anchor="t" bIns="91425" lIns="91425" spcFirstLastPara="1" rIns="91425" wrap="square" tIns="91425">
            <a:noAutofit/>
          </a:bodyPr>
          <a:lstStyle/>
          <a:p>
            <a:pPr indent="0" lvl="0" marL="107950" marR="0" rtl="0" algn="ctr">
              <a:lnSpc>
                <a:spcPct val="115000"/>
              </a:lnSpc>
              <a:spcBef>
                <a:spcPts val="0"/>
              </a:spcBef>
              <a:spcAft>
                <a:spcPts val="0"/>
              </a:spcAft>
              <a:buClr>
                <a:srgbClr val="EFEFEF"/>
              </a:buClr>
              <a:buSzPts val="1900"/>
              <a:buFont typeface="Arial"/>
              <a:buNone/>
            </a:pPr>
            <a:r>
              <a:rPr b="1" i="0" lang="en-GB" sz="3000" u="none" cap="none" strike="noStrike">
                <a:solidFill>
                  <a:schemeClr val="accent1"/>
                </a:solidFill>
                <a:latin typeface="Amatic SC"/>
                <a:ea typeface="Amatic SC"/>
                <a:cs typeface="Amatic SC"/>
                <a:sym typeface="Amatic SC"/>
              </a:rPr>
              <a:t>3. STATISTICAL SIGNIFICANCE</a:t>
            </a:r>
            <a:endParaRPr/>
          </a:p>
          <a:p>
            <a:pPr indent="0" lvl="0" marL="107950" marR="0" rtl="0" algn="ctr">
              <a:lnSpc>
                <a:spcPct val="115000"/>
              </a:lnSpc>
              <a:spcBef>
                <a:spcPts val="0"/>
              </a:spcBef>
              <a:spcAft>
                <a:spcPts val="0"/>
              </a:spcAft>
              <a:buClr>
                <a:srgbClr val="EFEFEF"/>
              </a:buClr>
              <a:buSzPts val="1900"/>
              <a:buFont typeface="Arial"/>
              <a:buNone/>
            </a:pPr>
            <a:r>
              <a:rPr b="0" i="0" lang="en-GB" sz="1900" u="none" cap="none" strike="noStrike">
                <a:solidFill>
                  <a:srgbClr val="EFEFEF"/>
                </a:solidFill>
                <a:latin typeface="Calibri"/>
                <a:ea typeface="Calibri"/>
                <a:cs typeface="Calibri"/>
                <a:sym typeface="Calibri"/>
              </a:rPr>
              <a:t>Calculate a p-value for the difference between predicted and actual values</a:t>
            </a:r>
            <a:endParaRPr b="0" i="0" sz="1900" u="none" cap="none" strike="noStrike">
              <a:solidFill>
                <a:schemeClr val="lt2"/>
              </a:solidFill>
              <a:latin typeface="Calibri"/>
              <a:ea typeface="Calibri"/>
              <a:cs typeface="Calibri"/>
              <a:sym typeface="Calibri"/>
            </a:endParaRPr>
          </a:p>
          <a:p>
            <a:pPr indent="0" lvl="0" marL="0" marR="0" rtl="0" algn="l">
              <a:lnSpc>
                <a:spcPct val="115000"/>
              </a:lnSpc>
              <a:spcBef>
                <a:spcPts val="1600"/>
              </a:spcBef>
              <a:spcAft>
                <a:spcPts val="1600"/>
              </a:spcAft>
              <a:buClr>
                <a:schemeClr val="lt2"/>
              </a:buClr>
              <a:buSzPts val="1800"/>
              <a:buFont typeface="Arial"/>
              <a:buNone/>
            </a:pPr>
            <a:r>
              <a:t/>
            </a:r>
            <a:endParaRPr b="0" i="0" sz="1400" u="none" cap="none" strike="noStrike">
              <a:solidFill>
                <a:schemeClr val="lt2"/>
              </a:solidFill>
              <a:latin typeface="Arial"/>
              <a:ea typeface="Arial"/>
              <a:cs typeface="Arial"/>
              <a:sym typeface="Arial"/>
            </a:endParaRPr>
          </a:p>
        </p:txBody>
      </p:sp>
      <p:sp>
        <p:nvSpPr>
          <p:cNvPr id="154" name="Google Shape;154;p14"/>
          <p:cNvSpPr/>
          <p:nvPr/>
        </p:nvSpPr>
        <p:spPr>
          <a:xfrm>
            <a:off x="365488" y="1113782"/>
            <a:ext cx="2869490" cy="1457968"/>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4"/>
          <p:cNvSpPr/>
          <p:nvPr/>
        </p:nvSpPr>
        <p:spPr>
          <a:xfrm>
            <a:off x="5017675" y="1593377"/>
            <a:ext cx="3814625" cy="1344706"/>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4"/>
          <p:cNvSpPr/>
          <p:nvPr/>
        </p:nvSpPr>
        <p:spPr>
          <a:xfrm>
            <a:off x="760719" y="3192649"/>
            <a:ext cx="3865069" cy="1457969"/>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4"/>
          <p:cNvSpPr/>
          <p:nvPr/>
        </p:nvSpPr>
        <p:spPr>
          <a:xfrm>
            <a:off x="3391958" y="1877330"/>
            <a:ext cx="1233875" cy="215701"/>
          </a:xfrm>
          <a:prstGeom prst="rightArrow">
            <a:avLst>
              <a:gd fmla="val 50000" name="adj1"/>
              <a:gd fmla="val 50000" name="adj2"/>
            </a:avLst>
          </a:prstGeom>
          <a:solidFill>
            <a:schemeClr val="accent1"/>
          </a:solidFill>
          <a:ln cap="flat" cmpd="sng" w="25400">
            <a:solidFill>
              <a:srgbClr val="006D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8" name="Google Shape;158;p14"/>
          <p:cNvSpPr/>
          <p:nvPr/>
        </p:nvSpPr>
        <p:spPr>
          <a:xfrm>
            <a:off x="4776125" y="3350252"/>
            <a:ext cx="2945100" cy="635100"/>
          </a:xfrm>
          <a:prstGeom prst="leftUpArrow">
            <a:avLst/>
          </a:prstGeom>
          <a:solidFill>
            <a:schemeClr val="accent1"/>
          </a:solidFill>
          <a:ln cap="flat" cmpd="sng" w="25400">
            <a:solidFill>
              <a:srgbClr val="006D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 name="Google Shape;159;p14"/>
          <p:cNvSpPr/>
          <p:nvPr/>
        </p:nvSpPr>
        <p:spPr>
          <a:xfrm>
            <a:off x="7315200" y="3138011"/>
            <a:ext cx="481246" cy="212227"/>
          </a:xfrm>
          <a:prstGeom prst="roundRect">
            <a:avLst>
              <a:gd fmla="val 16667" name="adj"/>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5"/>
          <p:cNvSpPr txBox="1"/>
          <p:nvPr>
            <p:ph type="title"/>
          </p:nvPr>
        </p:nvSpPr>
        <p:spPr>
          <a:xfrm>
            <a:off x="365488" y="2882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4000">
                <a:latin typeface="Amatic SC"/>
                <a:ea typeface="Amatic SC"/>
                <a:cs typeface="Amatic SC"/>
                <a:sym typeface="Amatic SC"/>
              </a:rPr>
              <a:t>Data visualization </a:t>
            </a:r>
            <a:endParaRPr b="1" sz="4000">
              <a:latin typeface="Amatic SC"/>
              <a:ea typeface="Amatic SC"/>
              <a:cs typeface="Amatic SC"/>
              <a:sym typeface="Amatic SC"/>
            </a:endParaRPr>
          </a:p>
        </p:txBody>
      </p:sp>
      <p:sp>
        <p:nvSpPr>
          <p:cNvPr id="165" name="Google Shape;165;p15"/>
          <p:cNvSpPr txBox="1"/>
          <p:nvPr>
            <p:ph idx="1" type="body"/>
          </p:nvPr>
        </p:nvSpPr>
        <p:spPr>
          <a:xfrm>
            <a:off x="365488" y="1198579"/>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Connected scatter plots for each variable to see the trend over time.</a:t>
            </a:r>
            <a:br>
              <a:rPr lang="en-GB" sz="2000">
                <a:solidFill>
                  <a:srgbClr val="EFEFEF"/>
                </a:solidFill>
                <a:latin typeface="Calibri"/>
                <a:ea typeface="Calibri"/>
                <a:cs typeface="Calibri"/>
                <a:sym typeface="Calibri"/>
              </a:rPr>
            </a:br>
            <a:endParaRPr sz="2000">
              <a:solidFill>
                <a:srgbClr val="EFEFEF"/>
              </a:solidFill>
              <a:latin typeface="Calibri"/>
              <a:ea typeface="Calibri"/>
              <a:cs typeface="Calibri"/>
              <a:sym typeface="Calibri"/>
            </a:endParaRPr>
          </a:p>
          <a:p>
            <a:pPr indent="-355600" lvl="0" marL="457200" rtl="0" algn="l">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Boxplot to check for outliers</a:t>
            </a:r>
            <a:endParaRPr/>
          </a:p>
          <a:p>
            <a:pPr indent="0" lvl="0" marL="101600" rtl="0" algn="l">
              <a:lnSpc>
                <a:spcPct val="115000"/>
              </a:lnSpc>
              <a:spcBef>
                <a:spcPts val="0"/>
              </a:spcBef>
              <a:spcAft>
                <a:spcPts val="0"/>
              </a:spcAft>
              <a:buClr>
                <a:srgbClr val="EFEFEF"/>
              </a:buClr>
              <a:buSzPts val="2000"/>
              <a:buNone/>
            </a:pPr>
            <a:r>
              <a:t/>
            </a:r>
            <a:endParaRPr sz="2000">
              <a:solidFill>
                <a:srgbClr val="EFEFEF"/>
              </a:solidFill>
              <a:latin typeface="Calibri"/>
              <a:ea typeface="Calibri"/>
              <a:cs typeface="Calibri"/>
              <a:sym typeface="Calibri"/>
            </a:endParaRPr>
          </a:p>
          <a:p>
            <a:pPr indent="-355600" lvl="0" marL="457200" rtl="0" algn="l">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Normal distribution</a:t>
            </a:r>
            <a:br>
              <a:rPr lang="en-GB" sz="2000">
                <a:solidFill>
                  <a:srgbClr val="EFEFEF"/>
                </a:solidFill>
                <a:latin typeface="Calibri"/>
                <a:ea typeface="Calibri"/>
                <a:cs typeface="Calibri"/>
                <a:sym typeface="Calibri"/>
              </a:rPr>
            </a:br>
            <a:endParaRPr sz="2000">
              <a:solidFill>
                <a:srgbClr val="EFEFEF"/>
              </a:solidFill>
              <a:latin typeface="Calibri"/>
              <a:ea typeface="Calibri"/>
              <a:cs typeface="Calibri"/>
              <a:sym typeface="Calibri"/>
            </a:endParaRPr>
          </a:p>
          <a:p>
            <a:pPr indent="-355600" lvl="0" marL="457200" rtl="0" algn="l">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One single choropleth map</a:t>
            </a:r>
            <a:endParaRPr/>
          </a:p>
          <a:p>
            <a:pPr indent="-355600" lvl="1" marL="914400" rtl="0" algn="l">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Using Folium</a:t>
            </a:r>
            <a:br>
              <a:rPr lang="en-GB" sz="1600">
                <a:solidFill>
                  <a:srgbClr val="EFEFEF"/>
                </a:solidFill>
                <a:latin typeface="Calibri"/>
                <a:ea typeface="Calibri"/>
                <a:cs typeface="Calibri"/>
                <a:sym typeface="Calibri"/>
              </a:rPr>
            </a:br>
            <a:endParaRPr sz="1600">
              <a:solidFill>
                <a:srgbClr val="EFEFEF"/>
              </a:solidFill>
              <a:latin typeface="Calibri"/>
              <a:ea typeface="Calibri"/>
              <a:cs typeface="Calibri"/>
              <a:sym typeface="Calibri"/>
            </a:endParaRPr>
          </a:p>
        </p:txBody>
      </p:sp>
      <p:pic>
        <p:nvPicPr>
          <p:cNvPr descr="A picture containing icon&#10;&#10;Description automatically generated" id="166" name="Google Shape;166;p15"/>
          <p:cNvPicPr preferRelativeResize="0"/>
          <p:nvPr/>
        </p:nvPicPr>
        <p:blipFill rotWithShape="1">
          <a:blip r:embed="rId3">
            <a:alphaModFix/>
          </a:blip>
          <a:srcRect b="0" l="0" r="0" t="0"/>
          <a:stretch/>
        </p:blipFill>
        <p:spPr>
          <a:xfrm>
            <a:off x="4827975" y="2020177"/>
            <a:ext cx="2594802" cy="25948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6"/>
          <p:cNvSpPr txBox="1"/>
          <p:nvPr>
            <p:ph type="title"/>
          </p:nvPr>
        </p:nvSpPr>
        <p:spPr>
          <a:xfrm>
            <a:off x="311700" y="398921"/>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4000">
                <a:latin typeface="Amatic SC"/>
                <a:ea typeface="Amatic SC"/>
                <a:cs typeface="Amatic SC"/>
                <a:sym typeface="Amatic SC"/>
              </a:rPr>
              <a:t>limitations</a:t>
            </a:r>
            <a:endParaRPr b="1" sz="4000">
              <a:latin typeface="Amatic SC"/>
              <a:ea typeface="Amatic SC"/>
              <a:cs typeface="Amatic SC"/>
              <a:sym typeface="Amatic SC"/>
            </a:endParaRPr>
          </a:p>
        </p:txBody>
      </p:sp>
      <p:sp>
        <p:nvSpPr>
          <p:cNvPr id="172" name="Google Shape;172;p16"/>
          <p:cNvSpPr txBox="1"/>
          <p:nvPr>
            <p:ph idx="1" type="body"/>
          </p:nvPr>
        </p:nvSpPr>
        <p:spPr>
          <a:xfrm>
            <a:off x="423525" y="1327944"/>
            <a:ext cx="8520600" cy="3316500"/>
          </a:xfrm>
          <a:prstGeom prst="rect">
            <a:avLst/>
          </a:prstGeom>
          <a:noFill/>
          <a:ln>
            <a:noFill/>
          </a:ln>
        </p:spPr>
        <p:txBody>
          <a:bodyPr anchorCtr="0" anchor="t" bIns="91425" lIns="91425" spcFirstLastPara="1" rIns="91425" wrap="square" tIns="91425">
            <a:noAutofit/>
          </a:bodyPr>
          <a:lstStyle/>
          <a:p>
            <a:pPr indent="-457200" lvl="0" marL="558800" rtl="0" algn="l">
              <a:lnSpc>
                <a:spcPct val="115000"/>
              </a:lnSpc>
              <a:spcBef>
                <a:spcPts val="0"/>
              </a:spcBef>
              <a:spcAft>
                <a:spcPts val="0"/>
              </a:spcAft>
              <a:buClr>
                <a:srgbClr val="EFEFEF"/>
              </a:buClr>
              <a:buSzPts val="2000"/>
              <a:buFont typeface="Arial"/>
              <a:buAutoNum type="arabicPeriod"/>
            </a:pPr>
            <a:r>
              <a:rPr lang="en-GB" sz="2000">
                <a:solidFill>
                  <a:srgbClr val="EFEFEF"/>
                </a:solidFill>
                <a:latin typeface="Calibri"/>
                <a:ea typeface="Calibri"/>
                <a:cs typeface="Calibri"/>
                <a:sym typeface="Calibri"/>
              </a:rPr>
              <a:t>Predictive methods are never totally accurate </a:t>
            </a:r>
            <a:endParaRPr sz="2000">
              <a:solidFill>
                <a:srgbClr val="EFEFEF"/>
              </a:solidFill>
              <a:latin typeface="Calibri"/>
              <a:ea typeface="Calibri"/>
              <a:cs typeface="Calibri"/>
              <a:sym typeface="Calibri"/>
            </a:endParaRPr>
          </a:p>
          <a:p>
            <a:pPr indent="-342900" lvl="0" marL="457200" rtl="0" algn="l">
              <a:lnSpc>
                <a:spcPct val="115000"/>
              </a:lnSpc>
              <a:spcBef>
                <a:spcPts val="0"/>
              </a:spcBef>
              <a:spcAft>
                <a:spcPts val="0"/>
              </a:spcAft>
              <a:buSzPts val="1800"/>
              <a:buFont typeface="Arial"/>
              <a:buNone/>
            </a:pPr>
            <a:r>
              <a:t/>
            </a:r>
            <a:endParaRPr sz="2000">
              <a:solidFill>
                <a:srgbClr val="EFEFEF"/>
              </a:solidFill>
              <a:latin typeface="Calibri"/>
              <a:ea typeface="Calibri"/>
              <a:cs typeface="Calibri"/>
              <a:sym typeface="Calibri"/>
            </a:endParaRPr>
          </a:p>
          <a:p>
            <a:pPr indent="-457200" lvl="0" marL="558800" rtl="0" algn="l">
              <a:lnSpc>
                <a:spcPct val="115000"/>
              </a:lnSpc>
              <a:spcBef>
                <a:spcPts val="0"/>
              </a:spcBef>
              <a:spcAft>
                <a:spcPts val="0"/>
              </a:spcAft>
              <a:buClr>
                <a:srgbClr val="EFEFEF"/>
              </a:buClr>
              <a:buSzPts val="2000"/>
              <a:buFont typeface="Arial"/>
              <a:buAutoNum type="arabicPeriod"/>
            </a:pPr>
            <a:r>
              <a:rPr lang="en-GB" sz="2000">
                <a:solidFill>
                  <a:srgbClr val="EFEFEF"/>
                </a:solidFill>
                <a:latin typeface="Calibri"/>
                <a:ea typeface="Calibri"/>
                <a:cs typeface="Calibri"/>
                <a:sym typeface="Calibri"/>
              </a:rPr>
              <a:t>Many crimes are not reported and particularly the number of unreported sexual offences has increased during the pandemic </a:t>
            </a:r>
            <a:endParaRPr sz="2000">
              <a:solidFill>
                <a:srgbClr val="EFEFEF"/>
              </a:solidFill>
              <a:latin typeface="Calibri"/>
              <a:ea typeface="Calibri"/>
              <a:cs typeface="Calibri"/>
              <a:sym typeface="Calibri"/>
            </a:endParaRPr>
          </a:p>
          <a:p>
            <a:pPr indent="0" lvl="0" marL="114300" rtl="0" algn="l">
              <a:lnSpc>
                <a:spcPct val="115000"/>
              </a:lnSpc>
              <a:spcBef>
                <a:spcPts val="0"/>
              </a:spcBef>
              <a:spcAft>
                <a:spcPts val="0"/>
              </a:spcAft>
              <a:buSzPts val="1800"/>
              <a:buFont typeface="Arial"/>
              <a:buNone/>
            </a:pPr>
            <a:r>
              <a:t/>
            </a:r>
            <a:endParaRPr sz="2000">
              <a:solidFill>
                <a:srgbClr val="EFEFEF"/>
              </a:solidFill>
              <a:latin typeface="Calibri"/>
              <a:ea typeface="Calibri"/>
              <a:cs typeface="Calibri"/>
              <a:sym typeface="Calibri"/>
            </a:endParaRPr>
          </a:p>
          <a:p>
            <a:pPr indent="-457200" lvl="0" marL="558800" rtl="0" algn="l">
              <a:lnSpc>
                <a:spcPct val="115000"/>
              </a:lnSpc>
              <a:spcBef>
                <a:spcPts val="0"/>
              </a:spcBef>
              <a:spcAft>
                <a:spcPts val="0"/>
              </a:spcAft>
              <a:buClr>
                <a:srgbClr val="EFEFEF"/>
              </a:buClr>
              <a:buSzPts val="2000"/>
              <a:buFont typeface="Arial"/>
              <a:buAutoNum type="arabicPeriod"/>
            </a:pPr>
            <a:r>
              <a:rPr lang="en-GB" sz="2000">
                <a:solidFill>
                  <a:srgbClr val="EFEFEF"/>
                </a:solidFill>
                <a:latin typeface="Calibri"/>
                <a:ea typeface="Calibri"/>
                <a:cs typeface="Calibri"/>
                <a:sym typeface="Calibri"/>
              </a:rPr>
              <a:t> We are still living the pandemic →  not much hindsight</a:t>
            </a:r>
            <a:endParaRPr sz="2000">
              <a:solidFill>
                <a:srgbClr val="EFEFEF"/>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000">
              <a:solidFill>
                <a:srgbClr val="EFEFEF"/>
              </a:solidFill>
              <a:latin typeface="Calibri"/>
              <a:ea typeface="Calibri"/>
              <a:cs typeface="Calibri"/>
              <a:sym typeface="Calibri"/>
            </a:endParaRPr>
          </a:p>
          <a:p>
            <a:pPr indent="-457200" lvl="0" marL="558800" rtl="0" algn="l">
              <a:lnSpc>
                <a:spcPct val="115000"/>
              </a:lnSpc>
              <a:spcBef>
                <a:spcPts val="0"/>
              </a:spcBef>
              <a:spcAft>
                <a:spcPts val="0"/>
              </a:spcAft>
              <a:buClr>
                <a:srgbClr val="EFEFEF"/>
              </a:buClr>
              <a:buSzPts val="2000"/>
              <a:buFont typeface="Calibri"/>
              <a:buAutoNum type="arabicPeriod"/>
            </a:pPr>
            <a:r>
              <a:rPr lang="en-GB" sz="2000">
                <a:solidFill>
                  <a:srgbClr val="EFEFEF"/>
                </a:solidFill>
                <a:latin typeface="Calibri"/>
                <a:ea typeface="Calibri"/>
                <a:cs typeface="Calibri"/>
                <a:sym typeface="Calibri"/>
              </a:rPr>
              <a:t>Confounding variables</a:t>
            </a:r>
            <a:endParaRPr sz="2000">
              <a:solidFill>
                <a:srgbClr val="EFEFEF"/>
              </a:solidFill>
              <a:latin typeface="Calibri"/>
              <a:ea typeface="Calibri"/>
              <a:cs typeface="Calibri"/>
              <a:sym typeface="Calibri"/>
            </a:endParaRPr>
          </a:p>
          <a:p>
            <a:pPr indent="0" lvl="0" marL="0" rtl="0" algn="l">
              <a:lnSpc>
                <a:spcPct val="115000"/>
              </a:lnSpc>
              <a:spcBef>
                <a:spcPts val="1600"/>
              </a:spcBef>
              <a:spcAft>
                <a:spcPts val="0"/>
              </a:spcAft>
              <a:buSzPts val="1800"/>
              <a:buNone/>
            </a:pPr>
            <a:r>
              <a:t/>
            </a:r>
            <a:endParaRPr sz="2000">
              <a:latin typeface="Calibri"/>
              <a:ea typeface="Calibri"/>
              <a:cs typeface="Calibri"/>
              <a:sym typeface="Calibri"/>
            </a:endParaRPr>
          </a:p>
          <a:p>
            <a:pPr indent="0" lvl="0" marL="0" rtl="0" algn="l">
              <a:lnSpc>
                <a:spcPct val="115000"/>
              </a:lnSpc>
              <a:spcBef>
                <a:spcPts val="1600"/>
              </a:spcBef>
              <a:spcAft>
                <a:spcPts val="1600"/>
              </a:spcAft>
              <a:buSzPts val="1800"/>
              <a:buNone/>
            </a:pPr>
            <a:r>
              <a:t/>
            </a:r>
            <a:endParaRPr sz="20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7"/>
          <p:cNvSpPr txBox="1"/>
          <p:nvPr>
            <p:ph type="title"/>
          </p:nvPr>
        </p:nvSpPr>
        <p:spPr>
          <a:xfrm>
            <a:off x="311700" y="160716"/>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4000">
                <a:latin typeface="Amatic SC"/>
                <a:ea typeface="Amatic SC"/>
                <a:cs typeface="Amatic SC"/>
                <a:sym typeface="Amatic SC"/>
              </a:rPr>
              <a:t>Sneak Peek of our website...</a:t>
            </a:r>
            <a:endParaRPr b="1" sz="4000">
              <a:latin typeface="Amatic SC"/>
              <a:ea typeface="Amatic SC"/>
              <a:cs typeface="Amatic SC"/>
              <a:sym typeface="Amatic SC"/>
            </a:endParaRPr>
          </a:p>
        </p:txBody>
      </p:sp>
      <p:sp>
        <p:nvSpPr>
          <p:cNvPr id="178" name="Google Shape;178;p17"/>
          <p:cNvSpPr txBox="1"/>
          <p:nvPr>
            <p:ph idx="1" type="body"/>
          </p:nvPr>
        </p:nvSpPr>
        <p:spPr>
          <a:xfrm>
            <a:off x="380856" y="8635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2000">
                <a:solidFill>
                  <a:schemeClr val="dk1"/>
                </a:solidFill>
                <a:latin typeface="Calibri"/>
                <a:ea typeface="Calibri"/>
                <a:cs typeface="Calibri"/>
                <a:sym typeface="Calibri"/>
              </a:rPr>
              <a:t>Link: </a:t>
            </a:r>
            <a:r>
              <a:rPr lang="en-GB" u="sng">
                <a:solidFill>
                  <a:schemeClr val="hlink"/>
                </a:solidFill>
                <a:latin typeface="Calibri"/>
                <a:ea typeface="Calibri"/>
                <a:cs typeface="Calibri"/>
                <a:sym typeface="Calibri"/>
                <a:hlinkClick r:id="rId3"/>
              </a:rPr>
              <a:t>https://oudinalaric.wixsite.com/crimeandcovid?fbclid=IwAR2VgqJwp48k-LWLd4G8tI8UxwmnBZr2_V2tHXPevlCLFEFOsxZkBJNo2b4</a:t>
            </a:r>
            <a:r>
              <a:rPr lang="en-GB">
                <a:latin typeface="Calibri"/>
                <a:ea typeface="Calibri"/>
                <a:cs typeface="Calibri"/>
                <a:sym typeface="Calibri"/>
              </a:rPr>
              <a:t> </a:t>
            </a:r>
            <a:endParaRPr>
              <a:latin typeface="Calibri"/>
              <a:ea typeface="Calibri"/>
              <a:cs typeface="Calibri"/>
              <a:sym typeface="Calibri"/>
            </a:endParaRPr>
          </a:p>
          <a:p>
            <a:pPr indent="0" lvl="0" marL="0" rtl="0" algn="l">
              <a:lnSpc>
                <a:spcPct val="115000"/>
              </a:lnSpc>
              <a:spcBef>
                <a:spcPts val="1600"/>
              </a:spcBef>
              <a:spcAft>
                <a:spcPts val="1600"/>
              </a:spcAft>
              <a:buSzPts val="1800"/>
              <a:buNone/>
            </a:pPr>
            <a:r>
              <a:t/>
            </a:r>
            <a:endParaRPr/>
          </a:p>
        </p:txBody>
      </p:sp>
      <p:pic>
        <p:nvPicPr>
          <p:cNvPr id="179" name="Google Shape;179;p17"/>
          <p:cNvPicPr preferRelativeResize="0"/>
          <p:nvPr/>
        </p:nvPicPr>
        <p:blipFill rotWithShape="1">
          <a:blip r:embed="rId4">
            <a:alphaModFix/>
          </a:blip>
          <a:srcRect b="0" l="0" r="0" t="0"/>
          <a:stretch/>
        </p:blipFill>
        <p:spPr>
          <a:xfrm>
            <a:off x="2326125" y="2026650"/>
            <a:ext cx="5164152" cy="2904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8"/>
          <p:cNvSpPr txBox="1"/>
          <p:nvPr>
            <p:ph type="title"/>
          </p:nvPr>
        </p:nvSpPr>
        <p:spPr>
          <a:xfrm>
            <a:off x="311700" y="131123"/>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4000">
                <a:latin typeface="Amatic SC"/>
                <a:ea typeface="Amatic SC"/>
                <a:cs typeface="Amatic SC"/>
                <a:sym typeface="Amatic SC"/>
              </a:rPr>
              <a:t>Bibliography </a:t>
            </a:r>
            <a:endParaRPr b="1" sz="4000">
              <a:latin typeface="Amatic SC"/>
              <a:ea typeface="Amatic SC"/>
              <a:cs typeface="Amatic SC"/>
              <a:sym typeface="Amatic SC"/>
            </a:endParaRPr>
          </a:p>
        </p:txBody>
      </p:sp>
      <p:sp>
        <p:nvSpPr>
          <p:cNvPr id="185" name="Google Shape;185;p18"/>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100">
                <a:solidFill>
                  <a:srgbClr val="EFEFEF"/>
                </a:solidFill>
                <a:latin typeface="Calibri"/>
                <a:ea typeface="Calibri"/>
                <a:cs typeface="Calibri"/>
                <a:sym typeface="Calibri"/>
              </a:rPr>
              <a:t>Miller, J. and Blumstein, A. (2020) "Crime, Justice &amp; the COVID-19 Pandemic: Toward a National Research Agenda", </a:t>
            </a:r>
            <a:r>
              <a:rPr i="1" lang="en-GB" sz="1100">
                <a:solidFill>
                  <a:srgbClr val="EFEFEF"/>
                </a:solidFill>
                <a:latin typeface="Calibri"/>
                <a:ea typeface="Calibri"/>
                <a:cs typeface="Calibri"/>
                <a:sym typeface="Calibri"/>
              </a:rPr>
              <a:t>American Journal of Criminal Justice</a:t>
            </a:r>
            <a:r>
              <a:rPr lang="en-GB" sz="1100">
                <a:solidFill>
                  <a:srgbClr val="EFEFEF"/>
                </a:solidFill>
                <a:latin typeface="Calibri"/>
                <a:ea typeface="Calibri"/>
                <a:cs typeface="Calibri"/>
                <a:sym typeface="Calibri"/>
              </a:rPr>
              <a:t>, 45(4), pp. 515-524. doi: 10.1007/s12103-020-09555-z.</a:t>
            </a:r>
            <a:endParaRPr i="1" sz="1100">
              <a:solidFill>
                <a:srgbClr val="F3F3F3"/>
              </a:solidFill>
              <a:latin typeface="Calibri"/>
              <a:ea typeface="Calibri"/>
              <a:cs typeface="Calibri"/>
              <a:sym typeface="Calibri"/>
            </a:endParaRPr>
          </a:p>
          <a:p>
            <a:pPr indent="0" lvl="0" marL="0" rtl="0" algn="just">
              <a:lnSpc>
                <a:spcPct val="115000"/>
              </a:lnSpc>
              <a:spcBef>
                <a:spcPts val="1000"/>
              </a:spcBef>
              <a:spcAft>
                <a:spcPts val="0"/>
              </a:spcAft>
              <a:buSzPts val="1800"/>
              <a:buNone/>
            </a:pPr>
            <a:r>
              <a:rPr i="1" lang="en-GB" sz="1100">
                <a:solidFill>
                  <a:srgbClr val="F3F3F3"/>
                </a:solidFill>
                <a:latin typeface="Calibri"/>
                <a:ea typeface="Calibri"/>
                <a:cs typeface="Calibri"/>
                <a:sym typeface="Calibri"/>
              </a:rPr>
              <a:t>Sexual offences Act 2003. </a:t>
            </a:r>
            <a:r>
              <a:rPr lang="en-GB" sz="1100">
                <a:solidFill>
                  <a:srgbClr val="F3F3F3"/>
                </a:solidFill>
                <a:latin typeface="Calibri"/>
                <a:ea typeface="Calibri"/>
                <a:cs typeface="Calibri"/>
                <a:sym typeface="Calibri"/>
              </a:rPr>
              <a:t>(c.42). [Online]. Parliament of the United Kingdom  [Accessed 10 November 2020]. Available from: </a:t>
            </a:r>
            <a:r>
              <a:rPr lang="en-GB" sz="1100">
                <a:solidFill>
                  <a:srgbClr val="F3F3F3"/>
                </a:solidFill>
                <a:uFill>
                  <a:noFill/>
                </a:uFill>
                <a:latin typeface="Calibri"/>
                <a:ea typeface="Calibri"/>
                <a:cs typeface="Calibri"/>
                <a:sym typeface="Calibri"/>
                <a:hlinkClick r:id="rId3">
                  <a:extLst>
                    <a:ext uri="{A12FA001-AC4F-418D-AE19-62706E023703}">
                      <ahyp:hlinkClr val="tx"/>
                    </a:ext>
                  </a:extLst>
                </a:hlinkClick>
              </a:rPr>
              <a:t>http://www.legislation.gov.uk/</a:t>
            </a:r>
            <a:endParaRPr sz="1100">
              <a:solidFill>
                <a:srgbClr val="EFEFEF"/>
              </a:solidFill>
              <a:latin typeface="Calibri"/>
              <a:ea typeface="Calibri"/>
              <a:cs typeface="Calibri"/>
              <a:sym typeface="Calibri"/>
            </a:endParaRPr>
          </a:p>
          <a:p>
            <a:pPr indent="0" lvl="0" marL="0" rtl="0" algn="just">
              <a:lnSpc>
                <a:spcPct val="115000"/>
              </a:lnSpc>
              <a:spcBef>
                <a:spcPts val="1000"/>
              </a:spcBef>
              <a:spcAft>
                <a:spcPts val="0"/>
              </a:spcAft>
              <a:buSzPts val="1800"/>
              <a:buNone/>
            </a:pPr>
            <a:r>
              <a:rPr lang="en-GB" sz="1100">
                <a:solidFill>
                  <a:srgbClr val="EFEFEF"/>
                </a:solidFill>
                <a:latin typeface="Calibri"/>
                <a:ea typeface="Calibri"/>
                <a:cs typeface="Calibri"/>
                <a:sym typeface="Calibri"/>
              </a:rPr>
              <a:t>Stickle, B. and Felson, M. (2020) "Crime Rates in a Pandemic: the Largest Criminological Experiment in History", </a:t>
            </a:r>
            <a:r>
              <a:rPr i="1" lang="en-GB" sz="1100">
                <a:solidFill>
                  <a:srgbClr val="EFEFEF"/>
                </a:solidFill>
                <a:latin typeface="Calibri"/>
                <a:ea typeface="Calibri"/>
                <a:cs typeface="Calibri"/>
                <a:sym typeface="Calibri"/>
              </a:rPr>
              <a:t>American Journal of Criminal Justice</a:t>
            </a:r>
            <a:r>
              <a:rPr lang="en-GB" sz="1100">
                <a:solidFill>
                  <a:srgbClr val="EFEFEF"/>
                </a:solidFill>
                <a:latin typeface="Calibri"/>
                <a:ea typeface="Calibri"/>
                <a:cs typeface="Calibri"/>
                <a:sym typeface="Calibri"/>
              </a:rPr>
              <a:t>, 45(4), pp. 525-536. doi: 10.1007/s12103-020-09546-0.</a:t>
            </a:r>
            <a:endParaRPr sz="1100">
              <a:solidFill>
                <a:srgbClr val="EFEFEF"/>
              </a:solidFill>
              <a:latin typeface="Calibri"/>
              <a:ea typeface="Calibri"/>
              <a:cs typeface="Calibri"/>
              <a:sym typeface="Calibri"/>
            </a:endParaRPr>
          </a:p>
          <a:p>
            <a:pPr indent="0" lvl="0" marL="0" rtl="0" algn="l">
              <a:lnSpc>
                <a:spcPct val="115000"/>
              </a:lnSpc>
              <a:spcBef>
                <a:spcPts val="1000"/>
              </a:spcBef>
              <a:spcAft>
                <a:spcPts val="0"/>
              </a:spcAft>
              <a:buSzPts val="1800"/>
              <a:buNone/>
            </a:pPr>
            <a:r>
              <a:rPr lang="en-GB" sz="1100">
                <a:solidFill>
                  <a:srgbClr val="EFEFEF"/>
                </a:solidFill>
                <a:latin typeface="Calibri"/>
                <a:ea typeface="Calibri"/>
                <a:cs typeface="Calibri"/>
                <a:sym typeface="Calibri"/>
              </a:rPr>
              <a:t>Townsend, M. (2020) ‘Revealed: surge in domestic violence during Covid-19 crisis’  </a:t>
            </a:r>
            <a:r>
              <a:rPr i="1" lang="en-GB" sz="1100">
                <a:solidFill>
                  <a:srgbClr val="EFEFEF"/>
                </a:solidFill>
                <a:latin typeface="Calibri"/>
                <a:ea typeface="Calibri"/>
                <a:cs typeface="Calibri"/>
                <a:sym typeface="Calibri"/>
              </a:rPr>
              <a:t>the Guardian</a:t>
            </a:r>
            <a:r>
              <a:rPr lang="en-GB" sz="1100">
                <a:solidFill>
                  <a:srgbClr val="EFEFEF"/>
                </a:solidFill>
                <a:latin typeface="Calibri"/>
                <a:ea typeface="Calibri"/>
                <a:cs typeface="Calibri"/>
                <a:sym typeface="Calibri"/>
              </a:rPr>
              <a:t>, 12 April  Available at: https://www.theguardian.com/society/2020/apr/12/domestic-violence-surges-seven-hundred-per-cent-uk-coronavirus (Accessed: 14 November 2020).</a:t>
            </a:r>
            <a:endParaRPr sz="1100">
              <a:solidFill>
                <a:srgbClr val="EFEFEF"/>
              </a:solidFill>
              <a:latin typeface="Calibri"/>
              <a:ea typeface="Calibri"/>
              <a:cs typeface="Calibri"/>
              <a:sym typeface="Calibri"/>
            </a:endParaRPr>
          </a:p>
          <a:p>
            <a:pPr indent="0" lvl="0" marL="0" rtl="0" algn="l">
              <a:lnSpc>
                <a:spcPct val="115000"/>
              </a:lnSpc>
              <a:spcBef>
                <a:spcPts val="1000"/>
              </a:spcBef>
              <a:spcAft>
                <a:spcPts val="0"/>
              </a:spcAft>
              <a:buSzPts val="1800"/>
              <a:buNone/>
            </a:pPr>
            <a:r>
              <a:rPr lang="en-GB" sz="1100">
                <a:solidFill>
                  <a:srgbClr val="EFEFEF"/>
                </a:solidFill>
                <a:latin typeface="Calibri"/>
                <a:ea typeface="Calibri"/>
                <a:cs typeface="Calibri"/>
                <a:sym typeface="Calibri"/>
              </a:rPr>
              <a:t>United Nations Office On Drugs And Crime (2020). “Covid-19 and the drug supply chain: from production and trafficking to use”. pp. 23-29. Available at: </a:t>
            </a:r>
            <a:r>
              <a:rPr lang="en-GB" sz="1100" u="sng">
                <a:solidFill>
                  <a:srgbClr val="EFEFEF"/>
                </a:solidFill>
                <a:latin typeface="Calibri"/>
                <a:ea typeface="Calibri"/>
                <a:cs typeface="Calibri"/>
                <a:sym typeface="Calibri"/>
                <a:hlinkClick r:id="rId4">
                  <a:extLst>
                    <a:ext uri="{A12FA001-AC4F-418D-AE19-62706E023703}">
                      <ahyp:hlinkClr val="tx"/>
                    </a:ext>
                  </a:extLst>
                </a:hlinkClick>
              </a:rPr>
              <a:t>https://wdr.unodc.org/wdr2020/field/WDR20_BOOKLET_1.pdf</a:t>
            </a:r>
            <a:r>
              <a:rPr lang="en-GB" sz="1100">
                <a:solidFill>
                  <a:srgbClr val="EFEFEF"/>
                </a:solidFill>
                <a:latin typeface="Calibri"/>
                <a:ea typeface="Calibri"/>
                <a:cs typeface="Calibri"/>
                <a:sym typeface="Calibri"/>
              </a:rPr>
              <a:t> </a:t>
            </a:r>
            <a:r>
              <a:rPr lang="en-GB" sz="1100">
                <a:solidFill>
                  <a:srgbClr val="EFEFEF"/>
                </a:solidFill>
              </a:rPr>
              <a:t>[Accessed 14 November 2020].</a:t>
            </a:r>
            <a:endParaRPr sz="1100">
              <a:solidFill>
                <a:srgbClr val="EFEFEF"/>
              </a:solidFill>
              <a:latin typeface="Calibri"/>
              <a:ea typeface="Calibri"/>
              <a:cs typeface="Calibri"/>
              <a:sym typeface="Calibri"/>
            </a:endParaRPr>
          </a:p>
          <a:p>
            <a:pPr indent="0" lvl="0" marL="0" rtl="0" algn="l">
              <a:lnSpc>
                <a:spcPct val="115000"/>
              </a:lnSpc>
              <a:spcBef>
                <a:spcPts val="1200"/>
              </a:spcBef>
              <a:spcAft>
                <a:spcPts val="0"/>
              </a:spcAft>
              <a:buSzPts val="1800"/>
              <a:buNone/>
            </a:pPr>
            <a:r>
              <a:rPr lang="en-GB" sz="1100">
                <a:solidFill>
                  <a:srgbClr val="EFEFEF"/>
                </a:solidFill>
                <a:latin typeface="Calibri"/>
                <a:ea typeface="Calibri"/>
                <a:cs typeface="Calibri"/>
                <a:sym typeface="Calibri"/>
              </a:rPr>
              <a:t>United Nations Office On Drugs And Crime (2020). “Effect of COVID-19 on drug markets”. pp. 7-14. Available at: </a:t>
            </a:r>
            <a:r>
              <a:rPr lang="en-GB" sz="1100" u="sng">
                <a:solidFill>
                  <a:srgbClr val="EFEFEF"/>
                </a:solidFill>
                <a:latin typeface="Calibri"/>
                <a:ea typeface="Calibri"/>
                <a:cs typeface="Calibri"/>
                <a:sym typeface="Calibri"/>
                <a:hlinkClick r:id="rId5">
                  <a:extLst>
                    <a:ext uri="{A12FA001-AC4F-418D-AE19-62706E023703}">
                      <ahyp:hlinkClr val="tx"/>
                    </a:ext>
                  </a:extLst>
                </a:hlinkClick>
              </a:rPr>
              <a:t>https://wdr.unodc.org/wdr2020/field/WDR20_BOOKLET_1.pdf</a:t>
            </a:r>
            <a:r>
              <a:rPr lang="en-GB" sz="1100">
                <a:solidFill>
                  <a:srgbClr val="EFEFEF"/>
                </a:solidFill>
                <a:latin typeface="Calibri"/>
                <a:ea typeface="Calibri"/>
                <a:cs typeface="Calibri"/>
                <a:sym typeface="Calibri"/>
              </a:rPr>
              <a:t> [Accessed 14 November 2020].</a:t>
            </a:r>
            <a:endParaRPr sz="1100">
              <a:solidFill>
                <a:srgbClr val="EFEFEF"/>
              </a:solidFill>
              <a:latin typeface="Calibri"/>
              <a:ea typeface="Calibri"/>
              <a:cs typeface="Calibri"/>
              <a:sym typeface="Calibri"/>
            </a:endParaRPr>
          </a:p>
          <a:p>
            <a:pPr indent="0" lvl="0" marL="0" rtl="0" algn="l">
              <a:lnSpc>
                <a:spcPct val="115000"/>
              </a:lnSpc>
              <a:spcBef>
                <a:spcPts val="1200"/>
              </a:spcBef>
              <a:spcAft>
                <a:spcPts val="0"/>
              </a:spcAft>
              <a:buSzPts val="1800"/>
              <a:buNone/>
            </a:pPr>
            <a:r>
              <a:rPr lang="en-GB" sz="1100">
                <a:solidFill>
                  <a:srgbClr val="EFEFEF"/>
                </a:solidFill>
                <a:latin typeface="Calibri"/>
                <a:ea typeface="Calibri"/>
                <a:cs typeface="Calibri"/>
                <a:sym typeface="Calibri"/>
              </a:rPr>
              <a:t>Dahlgreen, W., 2019. Drug crime mapped. </a:t>
            </a:r>
            <a:r>
              <a:rPr i="1" lang="en-GB" sz="1100">
                <a:solidFill>
                  <a:srgbClr val="EFEFEF"/>
                </a:solidFill>
                <a:latin typeface="Calibri"/>
                <a:ea typeface="Calibri"/>
                <a:cs typeface="Calibri"/>
                <a:sym typeface="Calibri"/>
              </a:rPr>
              <a:t>BBC News</a:t>
            </a:r>
            <a:r>
              <a:rPr lang="en-GB" sz="1100">
                <a:solidFill>
                  <a:srgbClr val="EFEFEF"/>
                </a:solidFill>
                <a:latin typeface="Calibri"/>
                <a:ea typeface="Calibri"/>
                <a:cs typeface="Calibri"/>
                <a:sym typeface="Calibri"/>
              </a:rPr>
              <a:t>, [online] Available at: </a:t>
            </a:r>
            <a:r>
              <a:rPr lang="en-GB" sz="1100" u="sng">
                <a:solidFill>
                  <a:schemeClr val="hlink"/>
                </a:solidFill>
                <a:latin typeface="Calibri"/>
                <a:ea typeface="Calibri"/>
                <a:cs typeface="Calibri"/>
                <a:sym typeface="Calibri"/>
                <a:hlinkClick r:id="rId6"/>
              </a:rPr>
              <a:t>https://www.bbc.co.uk/news/uk-48343369</a:t>
            </a:r>
            <a:r>
              <a:rPr lang="en-GB" sz="1100">
                <a:solidFill>
                  <a:srgbClr val="EFEFEF"/>
                </a:solidFill>
                <a:latin typeface="Calibri"/>
                <a:ea typeface="Calibri"/>
                <a:cs typeface="Calibri"/>
                <a:sym typeface="Calibri"/>
              </a:rPr>
              <a:t> </a:t>
            </a:r>
            <a:r>
              <a:rPr lang="en-GB" sz="1100">
                <a:solidFill>
                  <a:srgbClr val="EFEFEF"/>
                </a:solidFill>
                <a:latin typeface="Calibri"/>
                <a:ea typeface="Calibri"/>
                <a:cs typeface="Calibri"/>
                <a:sym typeface="Calibri"/>
              </a:rPr>
              <a:t> [Accessed 14 November 2020].</a:t>
            </a:r>
            <a:endParaRPr sz="1200">
              <a:solidFill>
                <a:srgbClr val="EFEFEF"/>
              </a:solidFill>
              <a:latin typeface="Calibri"/>
              <a:ea typeface="Calibri"/>
              <a:cs typeface="Calibri"/>
              <a:sym typeface="Calibri"/>
            </a:endParaRPr>
          </a:p>
          <a:p>
            <a:pPr indent="0" lvl="0" marL="0" rtl="0" algn="just">
              <a:lnSpc>
                <a:spcPct val="150000"/>
              </a:lnSpc>
              <a:spcBef>
                <a:spcPts val="1200"/>
              </a:spcBef>
              <a:spcAft>
                <a:spcPts val="0"/>
              </a:spcAft>
              <a:buSzPts val="1800"/>
              <a:buNone/>
            </a:pPr>
            <a:r>
              <a:t/>
            </a:r>
            <a:endParaRPr sz="1050">
              <a:solidFill>
                <a:srgbClr val="EFEFEF"/>
              </a:solidFill>
              <a:latin typeface="Nunito"/>
              <a:ea typeface="Nunito"/>
              <a:cs typeface="Nunito"/>
              <a:sym typeface="Nunito"/>
            </a:endParaRPr>
          </a:p>
          <a:p>
            <a:pPr indent="0" lvl="0" marL="0" rtl="0" algn="just">
              <a:lnSpc>
                <a:spcPct val="150000"/>
              </a:lnSpc>
              <a:spcBef>
                <a:spcPts val="0"/>
              </a:spcBef>
              <a:spcAft>
                <a:spcPts val="0"/>
              </a:spcAft>
              <a:buSzPts val="1800"/>
              <a:buNone/>
            </a:pPr>
            <a:r>
              <a:t/>
            </a:r>
            <a:endParaRPr sz="1050">
              <a:solidFill>
                <a:srgbClr val="EFEFEF"/>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ph type="title"/>
          </p:nvPr>
        </p:nvSpPr>
        <p:spPr>
          <a:xfrm>
            <a:off x="311700" y="1837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4000">
                <a:latin typeface="Amatic SC"/>
                <a:ea typeface="Amatic SC"/>
                <a:cs typeface="Amatic SC"/>
                <a:sym typeface="Amatic SC"/>
              </a:rPr>
              <a:t>Meet our team </a:t>
            </a:r>
            <a:endParaRPr b="1" sz="4000">
              <a:latin typeface="Amatic SC"/>
              <a:ea typeface="Amatic SC"/>
              <a:cs typeface="Amatic SC"/>
              <a:sym typeface="Amatic SC"/>
            </a:endParaRPr>
          </a:p>
        </p:txBody>
      </p:sp>
      <p:pic>
        <p:nvPicPr>
          <p:cNvPr id="64" name="Google Shape;64;p2"/>
          <p:cNvPicPr preferRelativeResize="0"/>
          <p:nvPr/>
        </p:nvPicPr>
        <p:blipFill rotWithShape="1">
          <a:blip r:embed="rId3">
            <a:alphaModFix/>
          </a:blip>
          <a:srcRect b="0" l="0" r="0" t="0"/>
          <a:stretch/>
        </p:blipFill>
        <p:spPr>
          <a:xfrm>
            <a:off x="152400" y="1145124"/>
            <a:ext cx="1604400" cy="1965632"/>
          </a:xfrm>
          <a:prstGeom prst="rect">
            <a:avLst/>
          </a:prstGeom>
          <a:noFill/>
          <a:ln>
            <a:noFill/>
          </a:ln>
        </p:spPr>
      </p:pic>
      <p:pic>
        <p:nvPicPr>
          <p:cNvPr id="65" name="Google Shape;65;p2"/>
          <p:cNvPicPr preferRelativeResize="0"/>
          <p:nvPr/>
        </p:nvPicPr>
        <p:blipFill rotWithShape="1">
          <a:blip r:embed="rId4">
            <a:alphaModFix/>
          </a:blip>
          <a:srcRect b="0" l="0" r="0" t="0"/>
          <a:stretch/>
        </p:blipFill>
        <p:spPr>
          <a:xfrm>
            <a:off x="3938250" y="1128300"/>
            <a:ext cx="1604400" cy="1927673"/>
          </a:xfrm>
          <a:prstGeom prst="rect">
            <a:avLst/>
          </a:prstGeom>
          <a:noFill/>
          <a:ln>
            <a:noFill/>
          </a:ln>
        </p:spPr>
      </p:pic>
      <p:pic>
        <p:nvPicPr>
          <p:cNvPr id="66" name="Google Shape;66;p2"/>
          <p:cNvPicPr preferRelativeResize="0"/>
          <p:nvPr/>
        </p:nvPicPr>
        <p:blipFill rotWithShape="1">
          <a:blip r:embed="rId5">
            <a:alphaModFix/>
          </a:blip>
          <a:srcRect b="-1048" l="0" r="0" t="-3827"/>
          <a:stretch/>
        </p:blipFill>
        <p:spPr>
          <a:xfrm>
            <a:off x="5722025" y="1069057"/>
            <a:ext cx="1432925" cy="2003768"/>
          </a:xfrm>
          <a:prstGeom prst="rect">
            <a:avLst/>
          </a:prstGeom>
          <a:noFill/>
          <a:ln>
            <a:noFill/>
          </a:ln>
        </p:spPr>
      </p:pic>
      <p:sp>
        <p:nvSpPr>
          <p:cNvPr id="67" name="Google Shape;67;p2"/>
          <p:cNvSpPr txBox="1"/>
          <p:nvPr/>
        </p:nvSpPr>
        <p:spPr>
          <a:xfrm>
            <a:off x="97425" y="3352575"/>
            <a:ext cx="1604400" cy="93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rgbClr val="EFEFEF"/>
                </a:solidFill>
                <a:latin typeface="Amatic SC"/>
                <a:ea typeface="Amatic SC"/>
                <a:cs typeface="Amatic SC"/>
                <a:sym typeface="Amatic SC"/>
              </a:rPr>
              <a:t>Pei Yen </a:t>
            </a:r>
            <a:endParaRPr b="1" i="0" sz="2100" u="none" cap="none" strike="noStrike">
              <a:solidFill>
                <a:srgbClr val="EFEFEF"/>
              </a:solidFill>
              <a:latin typeface="Amatic SC"/>
              <a:ea typeface="Amatic SC"/>
              <a:cs typeface="Amatic SC"/>
              <a:sym typeface="Amatic SC"/>
            </a:endParaRPr>
          </a:p>
          <a:p>
            <a:pPr indent="0" lvl="0" marL="0" marR="0" rtl="0" algn="l">
              <a:lnSpc>
                <a:spcPct val="100000"/>
              </a:lnSpc>
              <a:spcBef>
                <a:spcPts val="0"/>
              </a:spcBef>
              <a:spcAft>
                <a:spcPts val="0"/>
              </a:spcAft>
              <a:buClr>
                <a:srgbClr val="000000"/>
              </a:buClr>
              <a:buSzPts val="2100"/>
              <a:buFont typeface="Arial"/>
              <a:buNone/>
            </a:pPr>
            <a:r>
              <a:rPr b="0" i="1" lang="en-GB" sz="2100" u="none" cap="none" strike="noStrike">
                <a:solidFill>
                  <a:srgbClr val="EFEFEF"/>
                </a:solidFill>
                <a:latin typeface="Amatic SC"/>
                <a:ea typeface="Amatic SC"/>
                <a:cs typeface="Amatic SC"/>
                <a:sym typeface="Amatic SC"/>
              </a:rPr>
              <a:t>Website design and data visualization</a:t>
            </a:r>
            <a:r>
              <a:rPr b="0" i="0" lang="en-GB" sz="1400" u="none" cap="none" strike="noStrike">
                <a:solidFill>
                  <a:srgbClr val="EFEFEF"/>
                </a:solidFill>
                <a:latin typeface="Arial"/>
                <a:ea typeface="Arial"/>
                <a:cs typeface="Arial"/>
                <a:sym typeface="Arial"/>
              </a:rPr>
              <a:t> </a:t>
            </a:r>
            <a:endParaRPr b="0" i="0" sz="1400" u="none" cap="none" strike="noStrike">
              <a:solidFill>
                <a:srgbClr val="EFEFEF"/>
              </a:solidFill>
              <a:latin typeface="Arial"/>
              <a:ea typeface="Arial"/>
              <a:cs typeface="Arial"/>
              <a:sym typeface="Arial"/>
            </a:endParaRPr>
          </a:p>
        </p:txBody>
      </p:sp>
      <p:sp>
        <p:nvSpPr>
          <p:cNvPr id="68" name="Google Shape;68;p2"/>
          <p:cNvSpPr txBox="1"/>
          <p:nvPr/>
        </p:nvSpPr>
        <p:spPr>
          <a:xfrm>
            <a:off x="1855888" y="3337275"/>
            <a:ext cx="1983300" cy="9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rgbClr val="EFEFEF"/>
                </a:solidFill>
                <a:latin typeface="Amatic SC"/>
                <a:ea typeface="Amatic SC"/>
                <a:cs typeface="Amatic SC"/>
                <a:sym typeface="Amatic SC"/>
              </a:rPr>
              <a:t>Jana</a:t>
            </a:r>
            <a:endParaRPr b="1" i="0" sz="2100" u="none" cap="none" strike="noStrike">
              <a:solidFill>
                <a:srgbClr val="EFEFEF"/>
              </a:solidFill>
              <a:latin typeface="Amatic SC"/>
              <a:ea typeface="Amatic SC"/>
              <a:cs typeface="Amatic SC"/>
              <a:sym typeface="Amatic SC"/>
            </a:endParaRPr>
          </a:p>
          <a:p>
            <a:pPr indent="0" lvl="0" marL="0" marR="0" rtl="0" algn="l">
              <a:lnSpc>
                <a:spcPct val="100000"/>
              </a:lnSpc>
              <a:spcBef>
                <a:spcPts val="0"/>
              </a:spcBef>
              <a:spcAft>
                <a:spcPts val="0"/>
              </a:spcAft>
              <a:buClr>
                <a:srgbClr val="000000"/>
              </a:buClr>
              <a:buSzPts val="2100"/>
              <a:buFont typeface="Arial"/>
              <a:buNone/>
            </a:pPr>
            <a:r>
              <a:rPr i="1" lang="en-GB" sz="2100">
                <a:solidFill>
                  <a:srgbClr val="EFEFEF"/>
                </a:solidFill>
                <a:latin typeface="Amatic SC"/>
                <a:ea typeface="Amatic SC"/>
                <a:cs typeface="Amatic SC"/>
                <a:sym typeface="Amatic SC"/>
              </a:rPr>
              <a:t>Team Leader</a:t>
            </a:r>
            <a:endParaRPr i="1" sz="2100">
              <a:solidFill>
                <a:srgbClr val="EFEFEF"/>
              </a:solidFill>
              <a:latin typeface="Amatic SC"/>
              <a:ea typeface="Amatic SC"/>
              <a:cs typeface="Amatic SC"/>
              <a:sym typeface="Amatic SC"/>
            </a:endParaRPr>
          </a:p>
          <a:p>
            <a:pPr indent="0" lvl="0" marL="0" marR="0" rtl="0" algn="l">
              <a:lnSpc>
                <a:spcPct val="100000"/>
              </a:lnSpc>
              <a:spcBef>
                <a:spcPts val="0"/>
              </a:spcBef>
              <a:spcAft>
                <a:spcPts val="0"/>
              </a:spcAft>
              <a:buClr>
                <a:srgbClr val="000000"/>
              </a:buClr>
              <a:buSzPts val="2100"/>
              <a:buFont typeface="Arial"/>
              <a:buNone/>
            </a:pPr>
            <a:r>
              <a:rPr b="0" i="1" lang="en-GB" sz="2100" u="none" cap="none" strike="noStrike">
                <a:solidFill>
                  <a:srgbClr val="EFEFEF"/>
                </a:solidFill>
                <a:latin typeface="Amatic SC"/>
                <a:ea typeface="Amatic SC"/>
                <a:cs typeface="Amatic SC"/>
                <a:sym typeface="Amatic SC"/>
              </a:rPr>
              <a:t> context</a:t>
            </a:r>
            <a:r>
              <a:rPr b="0" i="1" lang="en-GB" sz="2100" u="none" cap="none" strike="noStrike">
                <a:solidFill>
                  <a:srgbClr val="EFEFEF"/>
                </a:solidFill>
                <a:latin typeface="Arial"/>
                <a:ea typeface="Arial"/>
                <a:cs typeface="Arial"/>
                <a:sym typeface="Arial"/>
              </a:rPr>
              <a:t> </a:t>
            </a:r>
            <a:endParaRPr b="0" i="1" sz="2100" u="none" cap="none" strike="noStrike">
              <a:solidFill>
                <a:srgbClr val="EFEFE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EFEFEF"/>
              </a:solidFill>
              <a:latin typeface="Arial"/>
              <a:ea typeface="Arial"/>
              <a:cs typeface="Arial"/>
              <a:sym typeface="Arial"/>
            </a:endParaRPr>
          </a:p>
        </p:txBody>
      </p:sp>
      <p:sp>
        <p:nvSpPr>
          <p:cNvPr id="69" name="Google Shape;69;p2"/>
          <p:cNvSpPr txBox="1"/>
          <p:nvPr/>
        </p:nvSpPr>
        <p:spPr>
          <a:xfrm>
            <a:off x="3993276" y="3337275"/>
            <a:ext cx="1512600" cy="79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rgbClr val="EFEFEF"/>
                </a:solidFill>
                <a:latin typeface="Amatic SC"/>
                <a:ea typeface="Amatic SC"/>
                <a:cs typeface="Amatic SC"/>
                <a:sym typeface="Amatic SC"/>
              </a:rPr>
              <a:t>Camilla </a:t>
            </a:r>
            <a:endParaRPr b="1" i="0" sz="2100" u="none" cap="none" strike="noStrike">
              <a:solidFill>
                <a:srgbClr val="EFEFEF"/>
              </a:solidFill>
              <a:latin typeface="Amatic SC"/>
              <a:ea typeface="Amatic SC"/>
              <a:cs typeface="Amatic SC"/>
              <a:sym typeface="Amatic SC"/>
            </a:endParaRPr>
          </a:p>
          <a:p>
            <a:pPr indent="0" lvl="0" marL="0" marR="0" rtl="0" algn="l">
              <a:lnSpc>
                <a:spcPct val="100000"/>
              </a:lnSpc>
              <a:spcBef>
                <a:spcPts val="0"/>
              </a:spcBef>
              <a:spcAft>
                <a:spcPts val="0"/>
              </a:spcAft>
              <a:buClr>
                <a:srgbClr val="000000"/>
              </a:buClr>
              <a:buSzPts val="2100"/>
              <a:buFont typeface="Arial"/>
              <a:buNone/>
            </a:pPr>
            <a:r>
              <a:rPr b="0" i="1" lang="en-GB" sz="2100" u="none" cap="none" strike="noStrike">
                <a:solidFill>
                  <a:srgbClr val="EFEFEF"/>
                </a:solidFill>
                <a:latin typeface="Amatic SC"/>
                <a:ea typeface="Amatic SC"/>
                <a:cs typeface="Amatic SC"/>
                <a:sym typeface="Amatic SC"/>
              </a:rPr>
              <a:t>Research and Data analysis</a:t>
            </a:r>
            <a:endParaRPr b="0" i="1" sz="2100" u="none" cap="none" strike="noStrike">
              <a:solidFill>
                <a:srgbClr val="EFEFEF"/>
              </a:solidFill>
              <a:latin typeface="Amatic SC"/>
              <a:ea typeface="Amatic SC"/>
              <a:cs typeface="Amatic SC"/>
              <a:sym typeface="Amatic SC"/>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verage"/>
                <a:ea typeface="Average"/>
                <a:cs typeface="Average"/>
                <a:sym typeface="Average"/>
              </a:rPr>
              <a:t> </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70" name="Google Shape;70;p2"/>
          <p:cNvSpPr txBox="1"/>
          <p:nvPr/>
        </p:nvSpPr>
        <p:spPr>
          <a:xfrm>
            <a:off x="5574875" y="3299025"/>
            <a:ext cx="1604400" cy="104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rgbClr val="EFEFEF"/>
                </a:solidFill>
                <a:latin typeface="Amatic SC"/>
                <a:ea typeface="Amatic SC"/>
                <a:cs typeface="Amatic SC"/>
                <a:sym typeface="Amatic SC"/>
              </a:rPr>
              <a:t>Tiphaine </a:t>
            </a:r>
            <a:endParaRPr b="1" i="0" sz="2100" u="none" cap="none" strike="noStrike">
              <a:solidFill>
                <a:srgbClr val="EFEFEF"/>
              </a:solidFill>
              <a:latin typeface="Amatic SC"/>
              <a:ea typeface="Amatic SC"/>
              <a:cs typeface="Amatic SC"/>
              <a:sym typeface="Amatic SC"/>
            </a:endParaRPr>
          </a:p>
          <a:p>
            <a:pPr indent="0" lvl="0" marL="0" marR="0" rtl="0" algn="l">
              <a:lnSpc>
                <a:spcPct val="100000"/>
              </a:lnSpc>
              <a:spcBef>
                <a:spcPts val="0"/>
              </a:spcBef>
              <a:spcAft>
                <a:spcPts val="0"/>
              </a:spcAft>
              <a:buClr>
                <a:srgbClr val="000000"/>
              </a:buClr>
              <a:buSzPts val="2100"/>
              <a:buFont typeface="Arial"/>
              <a:buNone/>
            </a:pPr>
            <a:r>
              <a:rPr b="0" i="1" lang="en-GB" sz="2100" u="none" cap="none" strike="noStrike">
                <a:solidFill>
                  <a:srgbClr val="EFEFEF"/>
                </a:solidFill>
                <a:latin typeface="Amatic SC"/>
                <a:ea typeface="Amatic SC"/>
                <a:cs typeface="Amatic SC"/>
                <a:sym typeface="Amatic SC"/>
              </a:rPr>
              <a:t>Research and website design</a:t>
            </a:r>
            <a:r>
              <a:rPr b="0" i="0" lang="en-GB" sz="2100" u="none" cap="none" strike="noStrike">
                <a:solidFill>
                  <a:srgbClr val="EFEFEF"/>
                </a:solidFill>
                <a:latin typeface="Amatic SC"/>
                <a:ea typeface="Amatic SC"/>
                <a:cs typeface="Amatic SC"/>
                <a:sym typeface="Amatic SC"/>
              </a:rPr>
              <a:t> </a:t>
            </a:r>
            <a:endParaRPr b="0" i="0" sz="2100" u="none" cap="none" strike="noStrike">
              <a:solidFill>
                <a:srgbClr val="EFEFEF"/>
              </a:solidFill>
              <a:latin typeface="Amatic SC"/>
              <a:ea typeface="Amatic SC"/>
              <a:cs typeface="Amatic SC"/>
              <a:sym typeface="Amatic SC"/>
            </a:endParaRPr>
          </a:p>
        </p:txBody>
      </p:sp>
      <p:sp>
        <p:nvSpPr>
          <p:cNvPr id="71" name="Google Shape;71;p2"/>
          <p:cNvSpPr txBox="1"/>
          <p:nvPr/>
        </p:nvSpPr>
        <p:spPr>
          <a:xfrm>
            <a:off x="7365250" y="3245375"/>
            <a:ext cx="1604400" cy="9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rgbClr val="EFEFEF"/>
                </a:solidFill>
                <a:latin typeface="Amatic SC"/>
                <a:ea typeface="Amatic SC"/>
                <a:cs typeface="Amatic SC"/>
                <a:sym typeface="Amatic SC"/>
              </a:rPr>
              <a:t>Alaric </a:t>
            </a:r>
            <a:endParaRPr b="1" i="0" sz="2100" u="none" cap="none" strike="noStrike">
              <a:solidFill>
                <a:srgbClr val="EFEFEF"/>
              </a:solidFill>
              <a:latin typeface="Amatic SC"/>
              <a:ea typeface="Amatic SC"/>
              <a:cs typeface="Amatic SC"/>
              <a:sym typeface="Amatic SC"/>
            </a:endParaRPr>
          </a:p>
          <a:p>
            <a:pPr indent="0" lvl="0" marL="0" marR="0" rtl="0" algn="l">
              <a:lnSpc>
                <a:spcPct val="100000"/>
              </a:lnSpc>
              <a:spcBef>
                <a:spcPts val="0"/>
              </a:spcBef>
              <a:spcAft>
                <a:spcPts val="0"/>
              </a:spcAft>
              <a:buClr>
                <a:srgbClr val="000000"/>
              </a:buClr>
              <a:buSzPts val="2100"/>
              <a:buFont typeface="Arial"/>
              <a:buNone/>
            </a:pPr>
            <a:r>
              <a:rPr b="0" i="1" lang="en-GB" sz="2100" u="none" cap="none" strike="noStrike">
                <a:solidFill>
                  <a:srgbClr val="EFEFEF"/>
                </a:solidFill>
                <a:latin typeface="Amatic SC"/>
                <a:ea typeface="Amatic SC"/>
                <a:cs typeface="Amatic SC"/>
                <a:sym typeface="Amatic SC"/>
              </a:rPr>
              <a:t>Data  analysis and visualisation</a:t>
            </a:r>
            <a:endParaRPr b="0" i="1" sz="2100" u="none" cap="none" strike="noStrike">
              <a:solidFill>
                <a:srgbClr val="EFEFEF"/>
              </a:solidFill>
              <a:latin typeface="Amatic SC"/>
              <a:ea typeface="Amatic SC"/>
              <a:cs typeface="Amatic SC"/>
              <a:sym typeface="Amatic SC"/>
            </a:endParaRPr>
          </a:p>
        </p:txBody>
      </p:sp>
      <p:sp>
        <p:nvSpPr>
          <p:cNvPr id="72" name="Google Shape;72;p2"/>
          <p:cNvSpPr/>
          <p:nvPr/>
        </p:nvSpPr>
        <p:spPr>
          <a:xfrm>
            <a:off x="5722025" y="308300"/>
            <a:ext cx="459900" cy="448200"/>
          </a:xfrm>
          <a:prstGeom prst="su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 name="Google Shape;73;p2"/>
          <p:cNvPicPr preferRelativeResize="0"/>
          <p:nvPr/>
        </p:nvPicPr>
        <p:blipFill rotWithShape="1">
          <a:blip r:embed="rId6">
            <a:alphaModFix/>
          </a:blip>
          <a:srcRect b="0" l="0" r="0" t="0"/>
          <a:stretch/>
        </p:blipFill>
        <p:spPr>
          <a:xfrm>
            <a:off x="7365250" y="1128300"/>
            <a:ext cx="1432929" cy="1927674"/>
          </a:xfrm>
          <a:prstGeom prst="rect">
            <a:avLst/>
          </a:prstGeom>
          <a:noFill/>
          <a:ln>
            <a:noFill/>
          </a:ln>
        </p:spPr>
      </p:pic>
      <p:sp>
        <p:nvSpPr>
          <p:cNvPr id="74" name="Google Shape;74;p2"/>
          <p:cNvSpPr/>
          <p:nvPr/>
        </p:nvSpPr>
        <p:spPr>
          <a:xfrm>
            <a:off x="2975400" y="308300"/>
            <a:ext cx="459900" cy="448200"/>
          </a:xfrm>
          <a:prstGeom prst="su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 name="Google Shape;75;p2"/>
          <p:cNvPicPr preferRelativeResize="0"/>
          <p:nvPr/>
        </p:nvPicPr>
        <p:blipFill rotWithShape="1">
          <a:blip r:embed="rId7">
            <a:alphaModFix/>
          </a:blip>
          <a:srcRect b="0" l="0" r="0" t="7834"/>
          <a:stretch/>
        </p:blipFill>
        <p:spPr>
          <a:xfrm>
            <a:off x="1955013" y="1132225"/>
            <a:ext cx="1785028" cy="1965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3"/>
          <p:cNvSpPr txBox="1"/>
          <p:nvPr/>
        </p:nvSpPr>
        <p:spPr>
          <a:xfrm>
            <a:off x="535775" y="451650"/>
            <a:ext cx="8235600" cy="4421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000"/>
              <a:buFont typeface="Arial"/>
              <a:buNone/>
            </a:pPr>
            <a:r>
              <a:rPr b="1" i="0" lang="en-GB" sz="4000" u="none" cap="none" strike="noStrike">
                <a:solidFill>
                  <a:srgbClr val="EFEFEF"/>
                </a:solidFill>
                <a:latin typeface="Amatic SC"/>
                <a:ea typeface="Amatic SC"/>
                <a:cs typeface="Amatic SC"/>
                <a:sym typeface="Amatic SC"/>
              </a:rPr>
              <a:t>Table of contents</a:t>
            </a:r>
            <a:endParaRPr b="1" i="0" sz="4000" u="none" cap="none" strike="noStrike">
              <a:solidFill>
                <a:srgbClr val="EFEFEF"/>
              </a:solidFill>
              <a:latin typeface="Amatic SC"/>
              <a:ea typeface="Amatic SC"/>
              <a:cs typeface="Amatic SC"/>
              <a:sym typeface="Amatic SC"/>
            </a:endParaRPr>
          </a:p>
          <a:p>
            <a:pPr indent="0" lvl="0" marL="0" marR="0" rtl="0" algn="just">
              <a:lnSpc>
                <a:spcPct val="100000"/>
              </a:lnSpc>
              <a:spcBef>
                <a:spcPts val="0"/>
              </a:spcBef>
              <a:spcAft>
                <a:spcPts val="0"/>
              </a:spcAft>
              <a:buClr>
                <a:srgbClr val="000000"/>
              </a:buClr>
              <a:buSzPts val="1800"/>
              <a:buFont typeface="Arial"/>
              <a:buNone/>
            </a:pPr>
            <a:r>
              <a:t/>
            </a:r>
            <a:endParaRPr b="1" i="0" sz="1800" u="none" cap="none" strike="noStrike">
              <a:solidFill>
                <a:srgbClr val="EFEFEF"/>
              </a:solidFill>
              <a:latin typeface="Amatic SC"/>
              <a:ea typeface="Amatic SC"/>
              <a:cs typeface="Amatic SC"/>
              <a:sym typeface="Amatic SC"/>
            </a:endParaRPr>
          </a:p>
          <a:p>
            <a:pPr indent="-342900" lvl="0" marL="457200" marR="0" rtl="0" algn="just">
              <a:lnSpc>
                <a:spcPct val="100000"/>
              </a:lnSpc>
              <a:spcBef>
                <a:spcPts val="0"/>
              </a:spcBef>
              <a:spcAft>
                <a:spcPts val="0"/>
              </a:spcAft>
              <a:buClr>
                <a:srgbClr val="EFEFEF"/>
              </a:buClr>
              <a:buSzPts val="1800"/>
              <a:buFont typeface="Calibri"/>
              <a:buAutoNum type="arabicPeriod"/>
            </a:pPr>
            <a:r>
              <a:rPr b="0" i="0" lang="en-GB" sz="1800" u="none" cap="none" strike="noStrike">
                <a:solidFill>
                  <a:srgbClr val="EFEFEF"/>
                </a:solidFill>
                <a:latin typeface="Calibri"/>
                <a:ea typeface="Calibri"/>
                <a:cs typeface="Calibri"/>
                <a:sym typeface="Calibri"/>
              </a:rPr>
              <a:t>Context and motivation </a:t>
            </a:r>
            <a:endParaRPr b="0" i="0" sz="1800" u="none" cap="none" strike="noStrike">
              <a:solidFill>
                <a:srgbClr val="EFEFEF"/>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EFEFEF"/>
              </a:solidFill>
              <a:latin typeface="Calibri"/>
              <a:ea typeface="Calibri"/>
              <a:cs typeface="Calibri"/>
              <a:sym typeface="Calibri"/>
            </a:endParaRPr>
          </a:p>
          <a:p>
            <a:pPr indent="-342900" lvl="0" marL="457200" marR="0" rtl="0" algn="just">
              <a:lnSpc>
                <a:spcPct val="100000"/>
              </a:lnSpc>
              <a:spcBef>
                <a:spcPts val="0"/>
              </a:spcBef>
              <a:spcAft>
                <a:spcPts val="0"/>
              </a:spcAft>
              <a:buClr>
                <a:srgbClr val="EFEFEF"/>
              </a:buClr>
              <a:buSzPts val="1800"/>
              <a:buFont typeface="Calibri"/>
              <a:buAutoNum type="arabicPeriod"/>
            </a:pPr>
            <a:r>
              <a:rPr b="0" i="0" lang="en-GB" sz="1800" u="none" cap="none" strike="noStrike">
                <a:solidFill>
                  <a:srgbClr val="EFEFEF"/>
                </a:solidFill>
                <a:latin typeface="Calibri"/>
                <a:ea typeface="Calibri"/>
                <a:cs typeface="Calibri"/>
                <a:sym typeface="Calibri"/>
              </a:rPr>
              <a:t>Explanation of variables </a:t>
            </a:r>
            <a:endParaRPr b="0" i="0" sz="1800" u="none" cap="none" strike="noStrike">
              <a:solidFill>
                <a:srgbClr val="EFEFEF"/>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EFEFEF"/>
              </a:solidFill>
              <a:latin typeface="Calibri"/>
              <a:ea typeface="Calibri"/>
              <a:cs typeface="Calibri"/>
              <a:sym typeface="Calibri"/>
            </a:endParaRPr>
          </a:p>
          <a:p>
            <a:pPr indent="-342900" lvl="0" marL="457200" marR="0" rtl="0" algn="just">
              <a:lnSpc>
                <a:spcPct val="100000"/>
              </a:lnSpc>
              <a:spcBef>
                <a:spcPts val="0"/>
              </a:spcBef>
              <a:spcAft>
                <a:spcPts val="0"/>
              </a:spcAft>
              <a:buClr>
                <a:srgbClr val="EFEFEF"/>
              </a:buClr>
              <a:buSzPts val="1800"/>
              <a:buFont typeface="Calibri"/>
              <a:buAutoNum type="arabicPeriod"/>
            </a:pPr>
            <a:r>
              <a:rPr b="0" i="0" lang="en-GB" sz="1800" u="none" cap="none" strike="noStrike">
                <a:solidFill>
                  <a:srgbClr val="EFEFEF"/>
                </a:solidFill>
                <a:latin typeface="Calibri"/>
                <a:ea typeface="Calibri"/>
                <a:cs typeface="Calibri"/>
                <a:sym typeface="Calibri"/>
              </a:rPr>
              <a:t>Sources of data </a:t>
            </a:r>
            <a:endParaRPr b="0" i="0" sz="1800" u="none" cap="none" strike="noStrike">
              <a:solidFill>
                <a:srgbClr val="EFEFEF"/>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EFEFEF"/>
              </a:solidFill>
              <a:latin typeface="Calibri"/>
              <a:ea typeface="Calibri"/>
              <a:cs typeface="Calibri"/>
              <a:sym typeface="Calibri"/>
            </a:endParaRPr>
          </a:p>
          <a:p>
            <a:pPr indent="-342900" lvl="0" marL="457200" marR="0" rtl="0" algn="just">
              <a:lnSpc>
                <a:spcPct val="100000"/>
              </a:lnSpc>
              <a:spcBef>
                <a:spcPts val="0"/>
              </a:spcBef>
              <a:spcAft>
                <a:spcPts val="0"/>
              </a:spcAft>
              <a:buClr>
                <a:srgbClr val="EFEFEF"/>
              </a:buClr>
              <a:buSzPts val="1800"/>
              <a:buFont typeface="Calibri"/>
              <a:buAutoNum type="arabicPeriod"/>
            </a:pPr>
            <a:r>
              <a:rPr b="0" i="0" lang="en-GB" sz="1800" u="none" cap="none" strike="noStrike">
                <a:solidFill>
                  <a:srgbClr val="EFEFEF"/>
                </a:solidFill>
                <a:latin typeface="Calibri"/>
                <a:ea typeface="Calibri"/>
                <a:cs typeface="Calibri"/>
                <a:sym typeface="Calibri"/>
              </a:rPr>
              <a:t>Methods of analysing data </a:t>
            </a:r>
            <a:endParaRPr b="0" i="0" sz="1800" u="none" cap="none" strike="noStrike">
              <a:solidFill>
                <a:srgbClr val="EFEFEF"/>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EFEFEF"/>
              </a:solidFill>
              <a:latin typeface="Calibri"/>
              <a:ea typeface="Calibri"/>
              <a:cs typeface="Calibri"/>
              <a:sym typeface="Calibri"/>
            </a:endParaRPr>
          </a:p>
          <a:p>
            <a:pPr indent="-342900" lvl="0" marL="457200" marR="0" rtl="0" algn="just">
              <a:lnSpc>
                <a:spcPct val="100000"/>
              </a:lnSpc>
              <a:spcBef>
                <a:spcPts val="0"/>
              </a:spcBef>
              <a:spcAft>
                <a:spcPts val="0"/>
              </a:spcAft>
              <a:buClr>
                <a:srgbClr val="EFEFEF"/>
              </a:buClr>
              <a:buSzPts val="1800"/>
              <a:buFont typeface="Calibri"/>
              <a:buAutoNum type="arabicPeriod"/>
            </a:pPr>
            <a:r>
              <a:rPr b="0" i="0" lang="en-GB" sz="1800" u="none" cap="none" strike="noStrike">
                <a:solidFill>
                  <a:srgbClr val="EFEFEF"/>
                </a:solidFill>
                <a:latin typeface="Calibri"/>
                <a:ea typeface="Calibri"/>
                <a:cs typeface="Calibri"/>
                <a:sym typeface="Calibri"/>
              </a:rPr>
              <a:t>Data visualisation and website </a:t>
            </a:r>
            <a:endParaRPr b="0" i="0" sz="1800" u="none" cap="none" strike="noStrike">
              <a:solidFill>
                <a:srgbClr val="EFEFEF"/>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EFEFEF"/>
              </a:solidFill>
              <a:latin typeface="Calibri"/>
              <a:ea typeface="Calibri"/>
              <a:cs typeface="Calibri"/>
              <a:sym typeface="Calibri"/>
            </a:endParaRPr>
          </a:p>
          <a:p>
            <a:pPr indent="-342900" lvl="0" marL="457200" marR="0" rtl="0" algn="just">
              <a:lnSpc>
                <a:spcPct val="100000"/>
              </a:lnSpc>
              <a:spcBef>
                <a:spcPts val="0"/>
              </a:spcBef>
              <a:spcAft>
                <a:spcPts val="0"/>
              </a:spcAft>
              <a:buClr>
                <a:srgbClr val="EFEFEF"/>
              </a:buClr>
              <a:buSzPts val="1800"/>
              <a:buFont typeface="Calibri"/>
              <a:buAutoNum type="arabicPeriod"/>
            </a:pPr>
            <a:r>
              <a:rPr b="0" i="0" lang="en-GB" sz="1800" u="none" cap="none" strike="noStrike">
                <a:solidFill>
                  <a:srgbClr val="EFEFEF"/>
                </a:solidFill>
                <a:latin typeface="Calibri"/>
                <a:ea typeface="Calibri"/>
                <a:cs typeface="Calibri"/>
                <a:sym typeface="Calibri"/>
              </a:rPr>
              <a:t>What will this project mean ? </a:t>
            </a:r>
            <a:endParaRPr b="0" i="0" sz="1800" u="none" cap="none" strike="noStrike">
              <a:solidFill>
                <a:srgbClr val="EFEFEF"/>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EFEFE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a213ad4910_0_0"/>
          <p:cNvSpPr txBox="1"/>
          <p:nvPr>
            <p:ph type="ctrTitle"/>
          </p:nvPr>
        </p:nvSpPr>
        <p:spPr>
          <a:xfrm>
            <a:off x="311708" y="3090900"/>
            <a:ext cx="8520600" cy="20526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GB" sz="5000">
                <a:solidFill>
                  <a:schemeClr val="accent1"/>
                </a:solidFill>
                <a:latin typeface="Amatic SC"/>
                <a:ea typeface="Amatic SC"/>
                <a:cs typeface="Amatic SC"/>
                <a:sym typeface="Amatic SC"/>
              </a:rPr>
              <a:t>Our research question:</a:t>
            </a:r>
            <a:endParaRPr b="1" sz="5000">
              <a:solidFill>
                <a:schemeClr val="accent1"/>
              </a:solidFill>
              <a:latin typeface="Amatic SC"/>
              <a:ea typeface="Amatic SC"/>
              <a:cs typeface="Amatic SC"/>
              <a:sym typeface="Amatic SC"/>
            </a:endParaRPr>
          </a:p>
          <a:p>
            <a:pPr indent="0" lvl="0" marL="0" rtl="0" algn="ctr">
              <a:lnSpc>
                <a:spcPct val="115000"/>
              </a:lnSpc>
              <a:spcBef>
                <a:spcPts val="0"/>
              </a:spcBef>
              <a:spcAft>
                <a:spcPts val="0"/>
              </a:spcAft>
              <a:buNone/>
            </a:pPr>
            <a:r>
              <a:rPr lang="en-GB" sz="5000">
                <a:solidFill>
                  <a:srgbClr val="FFFFFF"/>
                </a:solidFill>
                <a:latin typeface="Amatic SC"/>
                <a:ea typeface="Amatic SC"/>
                <a:cs typeface="Amatic SC"/>
                <a:sym typeface="Amatic SC"/>
              </a:rPr>
              <a:t>“How did burglary, sexual assault and drug offences change after the outbreak of covid19 in London?”</a:t>
            </a:r>
            <a:endParaRPr sz="50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4"/>
          <p:cNvSpPr txBox="1"/>
          <p:nvPr>
            <p:ph type="ctrTitle"/>
          </p:nvPr>
        </p:nvSpPr>
        <p:spPr>
          <a:xfrm>
            <a:off x="3476250" y="404905"/>
            <a:ext cx="2191500" cy="61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GB" sz="4000">
                <a:latin typeface="Amatic SC"/>
                <a:ea typeface="Amatic SC"/>
                <a:cs typeface="Amatic SC"/>
                <a:sym typeface="Amatic SC"/>
              </a:rPr>
              <a:t>Context </a:t>
            </a:r>
            <a:endParaRPr b="1" sz="4000">
              <a:latin typeface="Amatic SC"/>
              <a:ea typeface="Amatic SC"/>
              <a:cs typeface="Amatic SC"/>
              <a:sym typeface="Amatic SC"/>
            </a:endParaRPr>
          </a:p>
        </p:txBody>
      </p:sp>
      <p:sp>
        <p:nvSpPr>
          <p:cNvPr id="91" name="Google Shape;91;p4"/>
          <p:cNvSpPr txBox="1"/>
          <p:nvPr>
            <p:ph idx="1" type="subTitle"/>
          </p:nvPr>
        </p:nvSpPr>
        <p:spPr>
          <a:xfrm>
            <a:off x="311700" y="1076225"/>
            <a:ext cx="4748100" cy="3654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2800"/>
              <a:buNone/>
            </a:pPr>
            <a:r>
              <a:t/>
            </a:r>
            <a:endParaRPr sz="1300">
              <a:solidFill>
                <a:srgbClr val="EFEFEF"/>
              </a:solidFill>
              <a:latin typeface="Nunito"/>
              <a:ea typeface="Nunito"/>
              <a:cs typeface="Nunito"/>
              <a:sym typeface="Nunito"/>
            </a:endParaRPr>
          </a:p>
          <a:p>
            <a:pPr indent="-355600" lvl="0" marL="457200" rtl="0" algn="l">
              <a:lnSpc>
                <a:spcPct val="100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The outbreak of coronavirus is “the largest criminological experiment in history” (Stickle and Felson 2020)</a:t>
            </a:r>
            <a:br>
              <a:rPr lang="en-GB" sz="2000">
                <a:solidFill>
                  <a:srgbClr val="EFEFEF"/>
                </a:solidFill>
                <a:latin typeface="Calibri"/>
                <a:ea typeface="Calibri"/>
                <a:cs typeface="Calibri"/>
                <a:sym typeface="Calibri"/>
              </a:rPr>
            </a:br>
            <a:br>
              <a:rPr lang="en-GB" sz="2000">
                <a:solidFill>
                  <a:srgbClr val="EFEFEF"/>
                </a:solidFill>
                <a:latin typeface="Calibri"/>
                <a:ea typeface="Calibri"/>
                <a:cs typeface="Calibri"/>
                <a:sym typeface="Calibri"/>
              </a:rPr>
            </a:br>
            <a:endParaRPr sz="2000">
              <a:solidFill>
                <a:srgbClr val="EFEFEF"/>
              </a:solidFill>
              <a:latin typeface="Calibri"/>
              <a:ea typeface="Calibri"/>
              <a:cs typeface="Calibri"/>
              <a:sym typeface="Calibri"/>
            </a:endParaRPr>
          </a:p>
          <a:p>
            <a:pPr indent="-355600" lvl="0" marL="457200" rtl="0" algn="l">
              <a:lnSpc>
                <a:spcPct val="100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Government resources are concentrated on containing the virus, protecting their populations and searching for a vaccine, so what does this mean for crime? </a:t>
            </a:r>
            <a:br>
              <a:rPr lang="en-GB" sz="2000">
                <a:solidFill>
                  <a:srgbClr val="EFEFEF"/>
                </a:solidFill>
                <a:latin typeface="Calibri"/>
                <a:ea typeface="Calibri"/>
                <a:cs typeface="Calibri"/>
                <a:sym typeface="Calibri"/>
              </a:rPr>
            </a:br>
            <a:endParaRPr sz="2000">
              <a:solidFill>
                <a:srgbClr val="EFEFEF"/>
              </a:solidFill>
              <a:latin typeface="Calibri"/>
              <a:ea typeface="Calibri"/>
              <a:cs typeface="Calibri"/>
              <a:sym typeface="Calibri"/>
            </a:endParaRPr>
          </a:p>
          <a:p>
            <a:pPr indent="457200" lvl="0" marL="457200" rtl="0" algn="just">
              <a:lnSpc>
                <a:spcPct val="100000"/>
              </a:lnSpc>
              <a:spcBef>
                <a:spcPts val="0"/>
              </a:spcBef>
              <a:spcAft>
                <a:spcPts val="0"/>
              </a:spcAft>
              <a:buSzPts val="2800"/>
              <a:buNone/>
            </a:pPr>
            <a:r>
              <a:t/>
            </a:r>
            <a:endParaRPr sz="1300">
              <a:solidFill>
                <a:srgbClr val="EFEFEF"/>
              </a:solidFill>
              <a:latin typeface="Nunito"/>
              <a:ea typeface="Nunito"/>
              <a:cs typeface="Nunito"/>
              <a:sym typeface="Nunito"/>
            </a:endParaRPr>
          </a:p>
          <a:p>
            <a:pPr indent="0" lvl="0" marL="0" rtl="0" algn="just">
              <a:lnSpc>
                <a:spcPct val="100000"/>
              </a:lnSpc>
              <a:spcBef>
                <a:spcPts val="0"/>
              </a:spcBef>
              <a:spcAft>
                <a:spcPts val="0"/>
              </a:spcAft>
              <a:buSzPts val="2800"/>
              <a:buNone/>
            </a:pPr>
            <a:r>
              <a:t/>
            </a:r>
            <a:endParaRPr sz="1300">
              <a:solidFill>
                <a:srgbClr val="EFEFEF"/>
              </a:solidFill>
              <a:latin typeface="Nunito"/>
              <a:ea typeface="Nunito"/>
              <a:cs typeface="Nunito"/>
              <a:sym typeface="Nunito"/>
            </a:endParaRPr>
          </a:p>
          <a:p>
            <a:pPr indent="0" lvl="0" marL="0" rtl="0" algn="just">
              <a:lnSpc>
                <a:spcPct val="100000"/>
              </a:lnSpc>
              <a:spcBef>
                <a:spcPts val="0"/>
              </a:spcBef>
              <a:spcAft>
                <a:spcPts val="0"/>
              </a:spcAft>
              <a:buSzPts val="2800"/>
              <a:buNone/>
            </a:pPr>
            <a:r>
              <a:t/>
            </a:r>
            <a:endParaRPr sz="1300">
              <a:solidFill>
                <a:srgbClr val="EFEFEF"/>
              </a:solidFill>
              <a:latin typeface="Nunito"/>
              <a:ea typeface="Nunito"/>
              <a:cs typeface="Nunito"/>
              <a:sym typeface="Nunito"/>
            </a:endParaRPr>
          </a:p>
          <a:p>
            <a:pPr indent="0" lvl="0" marL="0" rtl="0" algn="just">
              <a:lnSpc>
                <a:spcPct val="100000"/>
              </a:lnSpc>
              <a:spcBef>
                <a:spcPts val="1200"/>
              </a:spcBef>
              <a:spcAft>
                <a:spcPts val="0"/>
              </a:spcAft>
              <a:buSzPts val="2800"/>
              <a:buNone/>
            </a:pPr>
            <a:r>
              <a:t/>
            </a:r>
            <a:endParaRPr sz="1300">
              <a:solidFill>
                <a:srgbClr val="EFEFEF"/>
              </a:solidFill>
              <a:latin typeface="Nunito"/>
              <a:ea typeface="Nunito"/>
              <a:cs typeface="Nunito"/>
              <a:sym typeface="Nunito"/>
            </a:endParaRPr>
          </a:p>
          <a:p>
            <a:pPr indent="457200" lvl="0" marL="0" rtl="0" algn="just">
              <a:lnSpc>
                <a:spcPct val="100000"/>
              </a:lnSpc>
              <a:spcBef>
                <a:spcPts val="1200"/>
              </a:spcBef>
              <a:spcAft>
                <a:spcPts val="0"/>
              </a:spcAft>
              <a:buSzPts val="2800"/>
              <a:buNone/>
            </a:pPr>
            <a:r>
              <a:t/>
            </a:r>
            <a:endParaRPr sz="1300">
              <a:solidFill>
                <a:srgbClr val="EFEFEF"/>
              </a:solidFill>
              <a:latin typeface="Nunito"/>
              <a:ea typeface="Nunito"/>
              <a:cs typeface="Nunito"/>
              <a:sym typeface="Nunito"/>
            </a:endParaRPr>
          </a:p>
        </p:txBody>
      </p:sp>
      <p:pic>
        <p:nvPicPr>
          <p:cNvPr id="92" name="Google Shape;92;p4"/>
          <p:cNvPicPr preferRelativeResize="0"/>
          <p:nvPr/>
        </p:nvPicPr>
        <p:blipFill rotWithShape="1">
          <a:blip r:embed="rId3">
            <a:alphaModFix/>
          </a:blip>
          <a:srcRect b="0" l="0" r="0" t="0"/>
          <a:stretch/>
        </p:blipFill>
        <p:spPr>
          <a:xfrm>
            <a:off x="5631175" y="1284525"/>
            <a:ext cx="3304500" cy="3304500"/>
          </a:xfrm>
          <a:prstGeom prst="rect">
            <a:avLst/>
          </a:prstGeom>
          <a:noFill/>
          <a:ln>
            <a:noFill/>
          </a:ln>
        </p:spPr>
      </p:pic>
      <p:pic>
        <p:nvPicPr>
          <p:cNvPr id="93" name="Google Shape;93;p4"/>
          <p:cNvPicPr preferRelativeResize="0"/>
          <p:nvPr/>
        </p:nvPicPr>
        <p:blipFill rotWithShape="1">
          <a:blip r:embed="rId4">
            <a:alphaModFix/>
          </a:blip>
          <a:srcRect b="0" l="0" r="0" t="0"/>
          <a:stretch/>
        </p:blipFill>
        <p:spPr>
          <a:xfrm rot="-998766">
            <a:off x="6395225" y="1271900"/>
            <a:ext cx="862101" cy="862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5"/>
          <p:cNvSpPr txBox="1"/>
          <p:nvPr>
            <p:ph type="title"/>
          </p:nvPr>
        </p:nvSpPr>
        <p:spPr>
          <a:xfrm>
            <a:off x="2629350" y="362525"/>
            <a:ext cx="38853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800"/>
              <a:buNone/>
            </a:pPr>
            <a:r>
              <a:rPr b="1" lang="en-GB" sz="4000">
                <a:latin typeface="Amatic SC"/>
                <a:ea typeface="Amatic SC"/>
                <a:cs typeface="Amatic SC"/>
                <a:sym typeface="Amatic SC"/>
              </a:rPr>
              <a:t>Motivation of this study </a:t>
            </a:r>
            <a:endParaRPr b="1" sz="4000">
              <a:latin typeface="Amatic SC"/>
              <a:ea typeface="Amatic SC"/>
              <a:cs typeface="Amatic SC"/>
              <a:sym typeface="Amatic SC"/>
            </a:endParaRPr>
          </a:p>
        </p:txBody>
      </p:sp>
      <p:sp>
        <p:nvSpPr>
          <p:cNvPr id="99" name="Google Shape;99;p5"/>
          <p:cNvSpPr txBox="1"/>
          <p:nvPr>
            <p:ph idx="1" type="body"/>
          </p:nvPr>
        </p:nvSpPr>
        <p:spPr>
          <a:xfrm>
            <a:off x="409450" y="935225"/>
            <a:ext cx="3671700" cy="38031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800"/>
              <a:buNone/>
            </a:pPr>
            <a:r>
              <a:t/>
            </a:r>
            <a:endParaRPr sz="1200">
              <a:solidFill>
                <a:srgbClr val="EFEFEF"/>
              </a:solidFill>
              <a:latin typeface="Nunito"/>
              <a:ea typeface="Nunito"/>
              <a:cs typeface="Nunito"/>
              <a:sym typeface="Nunito"/>
            </a:endParaRPr>
          </a:p>
          <a:p>
            <a:pPr indent="0" lvl="0" marL="0" rtl="0" algn="just">
              <a:lnSpc>
                <a:spcPct val="100000"/>
              </a:lnSpc>
              <a:spcBef>
                <a:spcPts val="0"/>
              </a:spcBef>
              <a:spcAft>
                <a:spcPts val="0"/>
              </a:spcAft>
              <a:buSzPts val="1800"/>
              <a:buNone/>
            </a:pPr>
            <a:br>
              <a:rPr lang="en-GB" sz="1200">
                <a:solidFill>
                  <a:srgbClr val="EFEFEF"/>
                </a:solidFill>
                <a:latin typeface="Nunito"/>
                <a:ea typeface="Nunito"/>
                <a:cs typeface="Nunito"/>
                <a:sym typeface="Nunito"/>
              </a:rPr>
            </a:br>
            <a:endParaRPr sz="1200">
              <a:solidFill>
                <a:srgbClr val="EFEFEF"/>
              </a:solidFill>
              <a:latin typeface="Nunito"/>
              <a:ea typeface="Nunito"/>
              <a:cs typeface="Nunito"/>
              <a:sym typeface="Nunito"/>
            </a:endParaRPr>
          </a:p>
          <a:p>
            <a:pPr indent="0" lvl="0" marL="0" rtl="0" algn="ctr">
              <a:lnSpc>
                <a:spcPct val="100000"/>
              </a:lnSpc>
              <a:spcBef>
                <a:spcPts val="0"/>
              </a:spcBef>
              <a:spcAft>
                <a:spcPts val="0"/>
              </a:spcAft>
              <a:buSzPts val="1800"/>
              <a:buNone/>
            </a:pPr>
            <a:r>
              <a:rPr b="1" lang="en-GB" sz="3200">
                <a:solidFill>
                  <a:schemeClr val="accent1"/>
                </a:solidFill>
                <a:latin typeface="Amatic SC"/>
                <a:ea typeface="Amatic SC"/>
                <a:cs typeface="Amatic SC"/>
                <a:sym typeface="Amatic SC"/>
              </a:rPr>
              <a:t>LITERATURE GAP</a:t>
            </a:r>
            <a:endParaRPr b="1" sz="3200">
              <a:solidFill>
                <a:schemeClr val="accent1"/>
              </a:solidFill>
              <a:latin typeface="Amatic SC"/>
              <a:ea typeface="Amatic SC"/>
              <a:cs typeface="Amatic SC"/>
              <a:sym typeface="Amatic SC"/>
            </a:endParaRPr>
          </a:p>
          <a:p>
            <a:pPr indent="-355600" lvl="0" marL="457200" rtl="0" algn="ctr">
              <a:lnSpc>
                <a:spcPct val="100000"/>
              </a:lnSpc>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Few studies on specific types of crime</a:t>
            </a:r>
            <a:endParaRPr sz="2000">
              <a:solidFill>
                <a:srgbClr val="FFFFFF"/>
              </a:solidFill>
              <a:latin typeface="Calibri"/>
              <a:ea typeface="Calibri"/>
              <a:cs typeface="Calibri"/>
              <a:sym typeface="Calibri"/>
            </a:endParaRPr>
          </a:p>
          <a:p>
            <a:pPr indent="-355600" lvl="0" marL="457200" rtl="0" algn="ctr">
              <a:lnSpc>
                <a:spcPct val="100000"/>
              </a:lnSpc>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No study on this topic focusing on london</a:t>
            </a:r>
            <a:endParaRPr sz="2000">
              <a:solidFill>
                <a:srgbClr val="FFFFFF"/>
              </a:solidFill>
              <a:latin typeface="Calibri"/>
              <a:ea typeface="Calibri"/>
              <a:cs typeface="Calibri"/>
              <a:sym typeface="Calibri"/>
            </a:endParaRPr>
          </a:p>
        </p:txBody>
      </p:sp>
      <p:sp>
        <p:nvSpPr>
          <p:cNvPr id="100" name="Google Shape;100;p5"/>
          <p:cNvSpPr txBox="1"/>
          <p:nvPr>
            <p:ph idx="1" type="body"/>
          </p:nvPr>
        </p:nvSpPr>
        <p:spPr>
          <a:xfrm>
            <a:off x="4838775" y="935225"/>
            <a:ext cx="3671700" cy="38031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800"/>
              <a:buNone/>
            </a:pPr>
            <a:r>
              <a:t/>
            </a:r>
            <a:endParaRPr sz="1200">
              <a:solidFill>
                <a:srgbClr val="EFEFEF"/>
              </a:solidFill>
              <a:latin typeface="Nunito"/>
              <a:ea typeface="Nunito"/>
              <a:cs typeface="Nunito"/>
              <a:sym typeface="Nunito"/>
            </a:endParaRPr>
          </a:p>
          <a:p>
            <a:pPr indent="0" lvl="0" marL="0" rtl="0" algn="just">
              <a:lnSpc>
                <a:spcPct val="100000"/>
              </a:lnSpc>
              <a:spcBef>
                <a:spcPts val="0"/>
              </a:spcBef>
              <a:spcAft>
                <a:spcPts val="0"/>
              </a:spcAft>
              <a:buSzPts val="1800"/>
              <a:buNone/>
            </a:pPr>
            <a:br>
              <a:rPr lang="en-GB" sz="1200">
                <a:solidFill>
                  <a:srgbClr val="EFEFEF"/>
                </a:solidFill>
                <a:latin typeface="Nunito"/>
                <a:ea typeface="Nunito"/>
                <a:cs typeface="Nunito"/>
                <a:sym typeface="Nunito"/>
              </a:rPr>
            </a:br>
            <a:endParaRPr sz="1200">
              <a:solidFill>
                <a:srgbClr val="EFEFEF"/>
              </a:solidFill>
              <a:latin typeface="Nunito"/>
              <a:ea typeface="Nunito"/>
              <a:cs typeface="Nunito"/>
              <a:sym typeface="Nunito"/>
            </a:endParaRPr>
          </a:p>
          <a:p>
            <a:pPr indent="0" lvl="0" marL="0" rtl="0" algn="ctr">
              <a:lnSpc>
                <a:spcPct val="100000"/>
              </a:lnSpc>
              <a:spcBef>
                <a:spcPts val="0"/>
              </a:spcBef>
              <a:spcAft>
                <a:spcPts val="0"/>
              </a:spcAft>
              <a:buSzPts val="1800"/>
              <a:buNone/>
            </a:pPr>
            <a:r>
              <a:rPr b="1" lang="en-GB" sz="3200">
                <a:solidFill>
                  <a:schemeClr val="accent1"/>
                </a:solidFill>
                <a:latin typeface="Amatic SC"/>
                <a:ea typeface="Amatic SC"/>
                <a:cs typeface="Amatic SC"/>
                <a:sym typeface="Amatic SC"/>
              </a:rPr>
              <a:t>SOCIAL RELEVANCE</a:t>
            </a:r>
            <a:endParaRPr b="1" sz="3200">
              <a:solidFill>
                <a:schemeClr val="accent1"/>
              </a:solidFill>
              <a:latin typeface="Amatic SC"/>
              <a:ea typeface="Amatic SC"/>
              <a:cs typeface="Amatic SC"/>
              <a:sym typeface="Amatic SC"/>
            </a:endParaRPr>
          </a:p>
          <a:p>
            <a:pPr indent="-355600" lvl="0" marL="457200" rtl="0" algn="ctr">
              <a:lnSpc>
                <a:spcPct val="100000"/>
              </a:lnSpc>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Insights for policy force and policy makers</a:t>
            </a:r>
            <a:endParaRPr sz="2000">
              <a:solidFill>
                <a:srgbClr val="FFFFFF"/>
              </a:solidFill>
              <a:latin typeface="Calibri"/>
              <a:ea typeface="Calibri"/>
              <a:cs typeface="Calibri"/>
              <a:sym typeface="Calibri"/>
            </a:endParaRPr>
          </a:p>
          <a:p>
            <a:pPr indent="-355600" lvl="0" marL="457200" rtl="0" algn="ctr">
              <a:lnSpc>
                <a:spcPct val="100000"/>
              </a:lnSpc>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Raising awareness</a:t>
            </a:r>
            <a:endParaRPr sz="2000">
              <a:solidFill>
                <a:srgbClr val="FFFFFF"/>
              </a:solidFill>
              <a:latin typeface="Calibri"/>
              <a:ea typeface="Calibri"/>
              <a:cs typeface="Calibri"/>
              <a:sym typeface="Calibri"/>
            </a:endParaRPr>
          </a:p>
          <a:p>
            <a:pPr indent="0" lvl="0" marL="457200" rtl="0" algn="ctr">
              <a:lnSpc>
                <a:spcPct val="100000"/>
              </a:lnSpc>
              <a:spcBef>
                <a:spcPts val="0"/>
              </a:spcBef>
              <a:spcAft>
                <a:spcPts val="0"/>
              </a:spcAft>
              <a:buSzPts val="1800"/>
              <a:buNone/>
            </a:pPr>
            <a:r>
              <a:t/>
            </a:r>
            <a:endParaRPr sz="2400">
              <a:solidFill>
                <a:srgbClr val="FFFFFF"/>
              </a:solidFill>
              <a:latin typeface="Amatic SC"/>
              <a:ea typeface="Amatic SC"/>
              <a:cs typeface="Amatic SC"/>
              <a:sym typeface="Amatic SC"/>
            </a:endParaRPr>
          </a:p>
        </p:txBody>
      </p:sp>
      <p:pic>
        <p:nvPicPr>
          <p:cNvPr id="101" name="Google Shape;101;p5"/>
          <p:cNvPicPr preferRelativeResize="0"/>
          <p:nvPr/>
        </p:nvPicPr>
        <p:blipFill rotWithShape="1">
          <a:blip r:embed="rId3">
            <a:alphaModFix/>
          </a:blip>
          <a:srcRect b="0" l="0" r="0" t="0"/>
          <a:stretch/>
        </p:blipFill>
        <p:spPr>
          <a:xfrm>
            <a:off x="1656400" y="3560525"/>
            <a:ext cx="1177800" cy="1177800"/>
          </a:xfrm>
          <a:prstGeom prst="rect">
            <a:avLst/>
          </a:prstGeom>
          <a:noFill/>
          <a:ln>
            <a:noFill/>
          </a:ln>
        </p:spPr>
      </p:pic>
      <p:pic>
        <p:nvPicPr>
          <p:cNvPr id="102" name="Google Shape;102;p5"/>
          <p:cNvPicPr preferRelativeResize="0"/>
          <p:nvPr/>
        </p:nvPicPr>
        <p:blipFill rotWithShape="1">
          <a:blip r:embed="rId4">
            <a:alphaModFix/>
          </a:blip>
          <a:srcRect b="0" l="0" r="0" t="0"/>
          <a:stretch/>
        </p:blipFill>
        <p:spPr>
          <a:xfrm>
            <a:off x="6331000" y="3452300"/>
            <a:ext cx="1078600" cy="1078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9"/>
          <p:cNvSpPr txBox="1"/>
          <p:nvPr>
            <p:ph type="title"/>
          </p:nvPr>
        </p:nvSpPr>
        <p:spPr>
          <a:xfrm>
            <a:off x="462600" y="2001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4000">
                <a:latin typeface="Amatic SC"/>
                <a:ea typeface="Amatic SC"/>
                <a:cs typeface="Amatic SC"/>
                <a:sym typeface="Amatic SC"/>
              </a:rPr>
              <a:t>why sexual offences?</a:t>
            </a:r>
            <a:endParaRPr b="1" sz="4000"/>
          </a:p>
        </p:txBody>
      </p:sp>
      <p:sp>
        <p:nvSpPr>
          <p:cNvPr id="108" name="Google Shape;108;p9"/>
          <p:cNvSpPr txBox="1"/>
          <p:nvPr>
            <p:ph idx="1" type="body"/>
          </p:nvPr>
        </p:nvSpPr>
        <p:spPr>
          <a:xfrm>
            <a:off x="311700" y="1271850"/>
            <a:ext cx="4135800" cy="129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en-GB" sz="3000">
                <a:solidFill>
                  <a:schemeClr val="accent1"/>
                </a:solidFill>
                <a:latin typeface="Amatic SC"/>
                <a:ea typeface="Amatic SC"/>
                <a:cs typeface="Amatic SC"/>
                <a:sym typeface="Amatic SC"/>
              </a:rPr>
              <a:t>1. NEWS COVERAGE AND SOCIAL MEDIA AWARENESS CAMPAIGNS </a:t>
            </a:r>
            <a:endParaRPr b="1" sz="3000">
              <a:solidFill>
                <a:schemeClr val="accent1"/>
              </a:solidFill>
              <a:latin typeface="Amatic SC"/>
              <a:ea typeface="Amatic SC"/>
              <a:cs typeface="Amatic SC"/>
              <a:sym typeface="Amatic SC"/>
            </a:endParaRPr>
          </a:p>
          <a:p>
            <a:pPr indent="0" lvl="0" marL="228600" rtl="0" algn="just">
              <a:lnSpc>
                <a:spcPct val="115000"/>
              </a:lnSpc>
              <a:spcBef>
                <a:spcPts val="0"/>
              </a:spcBef>
              <a:spcAft>
                <a:spcPts val="0"/>
              </a:spcAft>
              <a:buSzPts val="1800"/>
              <a:buNone/>
            </a:pPr>
            <a:r>
              <a:rPr lang="en-GB" sz="1600">
                <a:solidFill>
                  <a:srgbClr val="F3F3F3"/>
                </a:solidFill>
                <a:latin typeface="Calibri"/>
                <a:ea typeface="Calibri"/>
                <a:cs typeface="Calibri"/>
                <a:sym typeface="Calibri"/>
              </a:rPr>
              <a:t> </a:t>
            </a:r>
            <a:endParaRPr sz="1600">
              <a:solidFill>
                <a:srgbClr val="F3F3F3"/>
              </a:solidFill>
              <a:latin typeface="Calibri"/>
              <a:ea typeface="Calibri"/>
              <a:cs typeface="Calibri"/>
              <a:sym typeface="Calibri"/>
            </a:endParaRPr>
          </a:p>
          <a:p>
            <a:pPr indent="-228600" lvl="0" marL="457200" rtl="0" algn="just">
              <a:lnSpc>
                <a:spcPct val="115000"/>
              </a:lnSpc>
              <a:spcBef>
                <a:spcPts val="0"/>
              </a:spcBef>
              <a:spcAft>
                <a:spcPts val="0"/>
              </a:spcAft>
              <a:buSzPts val="1800"/>
              <a:buNone/>
            </a:pPr>
            <a:r>
              <a:t/>
            </a:r>
            <a:endParaRPr sz="1600">
              <a:solidFill>
                <a:srgbClr val="F3F3F3"/>
              </a:solidFill>
              <a:latin typeface="Calibri"/>
              <a:ea typeface="Calibri"/>
              <a:cs typeface="Calibri"/>
              <a:sym typeface="Calibri"/>
            </a:endParaRPr>
          </a:p>
          <a:p>
            <a:pPr indent="0" lvl="0" marL="0" rtl="0" algn="l">
              <a:lnSpc>
                <a:spcPct val="115000"/>
              </a:lnSpc>
              <a:spcBef>
                <a:spcPts val="0"/>
              </a:spcBef>
              <a:spcAft>
                <a:spcPts val="1600"/>
              </a:spcAft>
              <a:buSzPts val="1800"/>
              <a:buNone/>
            </a:pPr>
            <a:r>
              <a:rPr b="1" lang="en-GB" sz="1500">
                <a:solidFill>
                  <a:srgbClr val="F3F3F3"/>
                </a:solidFill>
                <a:latin typeface="Calibri"/>
                <a:ea typeface="Calibri"/>
                <a:cs typeface="Calibri"/>
                <a:sym typeface="Calibri"/>
              </a:rPr>
              <a:t> </a:t>
            </a:r>
            <a:endParaRPr sz="2100"/>
          </a:p>
        </p:txBody>
      </p:sp>
      <p:sp>
        <p:nvSpPr>
          <p:cNvPr id="109" name="Google Shape;109;p9"/>
          <p:cNvSpPr txBox="1"/>
          <p:nvPr>
            <p:ph idx="1" type="body"/>
          </p:nvPr>
        </p:nvSpPr>
        <p:spPr>
          <a:xfrm>
            <a:off x="5515600" y="1271844"/>
            <a:ext cx="29952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en-GB" sz="3000">
                <a:solidFill>
                  <a:schemeClr val="accent1"/>
                </a:solidFill>
                <a:latin typeface="Amatic SC"/>
                <a:ea typeface="Amatic SC"/>
                <a:cs typeface="Amatic SC"/>
                <a:sym typeface="Amatic SC"/>
              </a:rPr>
              <a:t>2. Feminist motivation </a:t>
            </a:r>
            <a:endParaRPr b="1" sz="3000">
              <a:solidFill>
                <a:schemeClr val="accent1"/>
              </a:solidFill>
              <a:latin typeface="Amatic SC"/>
              <a:ea typeface="Amatic SC"/>
              <a:cs typeface="Amatic SC"/>
              <a:sym typeface="Amatic SC"/>
            </a:endParaRPr>
          </a:p>
          <a:p>
            <a:pPr indent="-228600" lvl="0" marL="457200" rtl="0" algn="just">
              <a:lnSpc>
                <a:spcPct val="115000"/>
              </a:lnSpc>
              <a:spcBef>
                <a:spcPts val="0"/>
              </a:spcBef>
              <a:spcAft>
                <a:spcPts val="0"/>
              </a:spcAft>
              <a:buSzPts val="1800"/>
              <a:buNone/>
            </a:pPr>
            <a:r>
              <a:t/>
            </a:r>
            <a:endParaRPr sz="1600">
              <a:solidFill>
                <a:srgbClr val="F3F3F3"/>
              </a:solidFill>
              <a:latin typeface="Calibri"/>
              <a:ea typeface="Calibri"/>
              <a:cs typeface="Calibri"/>
              <a:sym typeface="Calibri"/>
            </a:endParaRPr>
          </a:p>
          <a:p>
            <a:pPr indent="0" lvl="0" marL="0" rtl="0" algn="l">
              <a:lnSpc>
                <a:spcPct val="115000"/>
              </a:lnSpc>
              <a:spcBef>
                <a:spcPts val="0"/>
              </a:spcBef>
              <a:spcAft>
                <a:spcPts val="1600"/>
              </a:spcAft>
              <a:buSzPts val="1800"/>
              <a:buNone/>
            </a:pPr>
            <a:r>
              <a:rPr b="1" lang="en-GB" sz="1500">
                <a:solidFill>
                  <a:srgbClr val="F3F3F3"/>
                </a:solidFill>
                <a:latin typeface="Calibri"/>
                <a:ea typeface="Calibri"/>
                <a:cs typeface="Calibri"/>
                <a:sym typeface="Calibri"/>
              </a:rPr>
              <a:t> </a:t>
            </a:r>
            <a:endParaRPr sz="2100"/>
          </a:p>
        </p:txBody>
      </p:sp>
      <p:sp>
        <p:nvSpPr>
          <p:cNvPr id="110" name="Google Shape;110;p9"/>
          <p:cNvSpPr txBox="1"/>
          <p:nvPr>
            <p:ph idx="1" type="body"/>
          </p:nvPr>
        </p:nvSpPr>
        <p:spPr>
          <a:xfrm>
            <a:off x="5214700" y="2285400"/>
            <a:ext cx="3296100" cy="572700"/>
          </a:xfrm>
          <a:prstGeom prst="rect">
            <a:avLst/>
          </a:prstGeom>
          <a:noFill/>
          <a:ln>
            <a:noFill/>
          </a:ln>
        </p:spPr>
        <p:txBody>
          <a:bodyPr anchorCtr="0" anchor="t" bIns="91425" lIns="91425" spcFirstLastPara="1" rIns="91425" wrap="square" tIns="91425">
            <a:noAutofit/>
          </a:bodyPr>
          <a:lstStyle/>
          <a:p>
            <a:pPr indent="-228600" lvl="0" marL="457200" rtl="0" algn="ctr">
              <a:lnSpc>
                <a:spcPct val="115000"/>
              </a:lnSpc>
              <a:spcBef>
                <a:spcPts val="0"/>
              </a:spcBef>
              <a:spcAft>
                <a:spcPts val="0"/>
              </a:spcAft>
              <a:buSzPts val="1800"/>
              <a:buNone/>
            </a:pPr>
            <a:r>
              <a:rPr lang="en-GB" sz="2000">
                <a:solidFill>
                  <a:srgbClr val="FFFFFF"/>
                </a:solidFill>
                <a:latin typeface="Calibri"/>
                <a:ea typeface="Calibri"/>
                <a:cs typeface="Calibri"/>
                <a:sym typeface="Calibri"/>
              </a:rPr>
              <a:t>societal upheavals influence women’s rights</a:t>
            </a:r>
            <a:endParaRPr b="1" sz="2000">
              <a:solidFill>
                <a:srgbClr val="FFFFFF"/>
              </a:solidFill>
              <a:latin typeface="Calibri"/>
              <a:ea typeface="Calibri"/>
              <a:cs typeface="Calibri"/>
              <a:sym typeface="Calibri"/>
            </a:endParaRPr>
          </a:p>
          <a:p>
            <a:pPr indent="-228600" lvl="0" marL="457200" rtl="0" algn="ctr">
              <a:lnSpc>
                <a:spcPct val="115000"/>
              </a:lnSpc>
              <a:spcBef>
                <a:spcPts val="0"/>
              </a:spcBef>
              <a:spcAft>
                <a:spcPts val="0"/>
              </a:spcAft>
              <a:buSzPts val="1800"/>
              <a:buNone/>
            </a:pPr>
            <a:r>
              <a:t/>
            </a:r>
            <a:endParaRPr sz="2000">
              <a:solidFill>
                <a:srgbClr val="FFFFFF"/>
              </a:solidFill>
              <a:latin typeface="Calibri"/>
              <a:ea typeface="Calibri"/>
              <a:cs typeface="Calibri"/>
              <a:sym typeface="Calibri"/>
            </a:endParaRPr>
          </a:p>
          <a:p>
            <a:pPr indent="0" lvl="0" marL="0" rtl="0" algn="ctr">
              <a:lnSpc>
                <a:spcPct val="115000"/>
              </a:lnSpc>
              <a:spcBef>
                <a:spcPts val="0"/>
              </a:spcBef>
              <a:spcAft>
                <a:spcPts val="1600"/>
              </a:spcAft>
              <a:buSzPts val="1800"/>
              <a:buNone/>
            </a:pPr>
            <a:r>
              <a:rPr b="1" lang="en-GB" sz="2000">
                <a:solidFill>
                  <a:srgbClr val="FFFFFF"/>
                </a:solidFill>
                <a:latin typeface="Calibri"/>
                <a:ea typeface="Calibri"/>
                <a:cs typeface="Calibri"/>
                <a:sym typeface="Calibri"/>
              </a:rPr>
              <a:t> </a:t>
            </a:r>
            <a:endParaRPr sz="2000">
              <a:solidFill>
                <a:srgbClr val="FFFFFF"/>
              </a:solidFill>
              <a:latin typeface="Calibri"/>
              <a:ea typeface="Calibri"/>
              <a:cs typeface="Calibri"/>
              <a:sym typeface="Calibri"/>
            </a:endParaRPr>
          </a:p>
        </p:txBody>
      </p:sp>
      <p:sp>
        <p:nvSpPr>
          <p:cNvPr id="111" name="Google Shape;111;p9"/>
          <p:cNvSpPr txBox="1"/>
          <p:nvPr/>
        </p:nvSpPr>
        <p:spPr>
          <a:xfrm>
            <a:off x="462600" y="2459950"/>
            <a:ext cx="3984900" cy="82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FFFFFF"/>
                </a:solidFill>
                <a:latin typeface="Calibri"/>
                <a:ea typeface="Calibri"/>
                <a:cs typeface="Calibri"/>
                <a:sym typeface="Calibri"/>
              </a:rPr>
              <a:t>reported a rise of domestic abuse during lockdown </a:t>
            </a:r>
            <a:endParaRPr b="0" i="0" sz="2000" u="none" cap="none" strike="noStrike">
              <a:solidFill>
                <a:srgbClr val="FFFFFF"/>
              </a:solidFill>
              <a:latin typeface="Calibri"/>
              <a:ea typeface="Calibri"/>
              <a:cs typeface="Calibri"/>
              <a:sym typeface="Calibri"/>
            </a:endParaRPr>
          </a:p>
        </p:txBody>
      </p:sp>
      <p:pic>
        <p:nvPicPr>
          <p:cNvPr id="112" name="Google Shape;112;p9"/>
          <p:cNvPicPr preferRelativeResize="0"/>
          <p:nvPr/>
        </p:nvPicPr>
        <p:blipFill rotWithShape="1">
          <a:blip r:embed="rId3">
            <a:alphaModFix/>
          </a:blip>
          <a:srcRect b="0" l="0" r="0" t="0"/>
          <a:stretch/>
        </p:blipFill>
        <p:spPr>
          <a:xfrm rot="2700000">
            <a:off x="1756950" y="3458126"/>
            <a:ext cx="1396200" cy="1396200"/>
          </a:xfrm>
          <a:prstGeom prst="rect">
            <a:avLst/>
          </a:prstGeom>
          <a:noFill/>
          <a:ln>
            <a:noFill/>
          </a:ln>
        </p:spPr>
      </p:pic>
      <p:pic>
        <p:nvPicPr>
          <p:cNvPr descr="Icon&#10;&#10;Description automatically generated" id="113" name="Google Shape;113;p9"/>
          <p:cNvPicPr preferRelativeResize="0"/>
          <p:nvPr/>
        </p:nvPicPr>
        <p:blipFill rotWithShape="1">
          <a:blip r:embed="rId4">
            <a:alphaModFix/>
          </a:blip>
          <a:srcRect b="0" l="0" r="0" t="0"/>
          <a:stretch/>
        </p:blipFill>
        <p:spPr>
          <a:xfrm>
            <a:off x="6249521" y="3168963"/>
            <a:ext cx="1818715" cy="18187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0"/>
          <p:cNvSpPr txBox="1"/>
          <p:nvPr>
            <p:ph type="title"/>
          </p:nvPr>
        </p:nvSpPr>
        <p:spPr>
          <a:xfrm>
            <a:off x="311700" y="214503"/>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4000">
                <a:latin typeface="Amatic SC"/>
                <a:ea typeface="Amatic SC"/>
                <a:cs typeface="Amatic SC"/>
                <a:sym typeface="Amatic SC"/>
              </a:rPr>
              <a:t>Covid-19 and burglary </a:t>
            </a:r>
            <a:endParaRPr b="1" sz="4000"/>
          </a:p>
        </p:txBody>
      </p:sp>
      <p:sp>
        <p:nvSpPr>
          <p:cNvPr id="119" name="Google Shape;119;p10"/>
          <p:cNvSpPr txBox="1"/>
          <p:nvPr>
            <p:ph idx="1" type="body"/>
          </p:nvPr>
        </p:nvSpPr>
        <p:spPr>
          <a:xfrm>
            <a:off x="880319" y="1452152"/>
            <a:ext cx="3261375" cy="1403907"/>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en-GB" sz="3000">
                <a:solidFill>
                  <a:schemeClr val="accent1"/>
                </a:solidFill>
                <a:latin typeface="Amatic SC"/>
                <a:ea typeface="Amatic SC"/>
                <a:cs typeface="Amatic SC"/>
                <a:sym typeface="Amatic SC"/>
              </a:rPr>
              <a:t>RESIDENTIAL BURGLARIES </a:t>
            </a:r>
            <a:endParaRPr/>
          </a:p>
          <a:p>
            <a:pPr indent="0" lvl="0" marL="0" rtl="0" algn="ctr">
              <a:lnSpc>
                <a:spcPct val="115000"/>
              </a:lnSpc>
              <a:spcBef>
                <a:spcPts val="0"/>
              </a:spcBef>
              <a:spcAft>
                <a:spcPts val="0"/>
              </a:spcAft>
              <a:buSzPts val="1800"/>
              <a:buNone/>
            </a:pPr>
            <a:r>
              <a:rPr lang="en-GB" sz="2000">
                <a:solidFill>
                  <a:schemeClr val="dk1"/>
                </a:solidFill>
                <a:latin typeface="Calibri"/>
                <a:ea typeface="Calibri"/>
                <a:cs typeface="Calibri"/>
                <a:sym typeface="Calibri"/>
              </a:rPr>
              <a:t>supposed to decrease because of increase in guardianship</a:t>
            </a:r>
            <a:endParaRPr/>
          </a:p>
          <a:p>
            <a:pPr indent="0" lvl="0" marL="0" rtl="0" algn="just">
              <a:lnSpc>
                <a:spcPct val="115000"/>
              </a:lnSpc>
              <a:spcBef>
                <a:spcPts val="0"/>
              </a:spcBef>
              <a:spcAft>
                <a:spcPts val="0"/>
              </a:spcAft>
              <a:buSzPts val="1800"/>
              <a:buNone/>
            </a:pPr>
            <a:r>
              <a:t/>
            </a:r>
            <a:endParaRPr sz="2000">
              <a:solidFill>
                <a:schemeClr val="dk1"/>
              </a:solidFill>
              <a:latin typeface="Calibri"/>
              <a:ea typeface="Calibri"/>
              <a:cs typeface="Calibri"/>
              <a:sym typeface="Calibri"/>
            </a:endParaRPr>
          </a:p>
          <a:p>
            <a:pPr indent="0" lvl="0" marL="0" rtl="0" algn="just">
              <a:lnSpc>
                <a:spcPct val="115000"/>
              </a:lnSpc>
              <a:spcBef>
                <a:spcPts val="0"/>
              </a:spcBef>
              <a:spcAft>
                <a:spcPts val="0"/>
              </a:spcAft>
              <a:buSzPts val="1800"/>
              <a:buNone/>
            </a:pPr>
            <a:r>
              <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1600"/>
              </a:spcAft>
              <a:buSzPts val="1800"/>
              <a:buNone/>
            </a:pPr>
            <a:r>
              <a:t/>
            </a:r>
            <a:endParaRPr sz="2000">
              <a:solidFill>
                <a:schemeClr val="dk1"/>
              </a:solidFill>
              <a:latin typeface="Calibri"/>
              <a:ea typeface="Calibri"/>
              <a:cs typeface="Calibri"/>
              <a:sym typeface="Calibri"/>
            </a:endParaRPr>
          </a:p>
        </p:txBody>
      </p:sp>
      <p:sp>
        <p:nvSpPr>
          <p:cNvPr id="120" name="Google Shape;120;p10"/>
          <p:cNvSpPr txBox="1"/>
          <p:nvPr/>
        </p:nvSpPr>
        <p:spPr>
          <a:xfrm>
            <a:off x="5058263" y="1452152"/>
            <a:ext cx="3261375" cy="1403907"/>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lt2"/>
              </a:buClr>
              <a:buSzPts val="1800"/>
              <a:buFont typeface="Arial"/>
              <a:buNone/>
            </a:pPr>
            <a:r>
              <a:rPr b="1" i="0" lang="en-GB" sz="3000" u="none" cap="none" strike="noStrike">
                <a:solidFill>
                  <a:schemeClr val="accent1"/>
                </a:solidFill>
                <a:latin typeface="Amatic SC"/>
                <a:ea typeface="Amatic SC"/>
                <a:cs typeface="Amatic SC"/>
                <a:sym typeface="Amatic SC"/>
              </a:rPr>
              <a:t>Commercial BURGLARIES</a:t>
            </a:r>
            <a:endParaRPr/>
          </a:p>
          <a:p>
            <a:pPr indent="0" lvl="0" marL="0" marR="0" rtl="0" algn="ctr">
              <a:lnSpc>
                <a:spcPct val="115000"/>
              </a:lnSpc>
              <a:spcBef>
                <a:spcPts val="0"/>
              </a:spcBef>
              <a:spcAft>
                <a:spcPts val="0"/>
              </a:spcAft>
              <a:buClr>
                <a:schemeClr val="lt2"/>
              </a:buClr>
              <a:buSzPts val="1800"/>
              <a:buFont typeface="Arial"/>
              <a:buNone/>
            </a:pPr>
            <a:r>
              <a:rPr b="0" i="0" lang="en-GB" sz="2000" u="none" cap="none" strike="noStrike">
                <a:solidFill>
                  <a:schemeClr val="dk1"/>
                </a:solidFill>
                <a:latin typeface="Calibri"/>
                <a:ea typeface="Calibri"/>
                <a:cs typeface="Calibri"/>
                <a:sym typeface="Calibri"/>
              </a:rPr>
              <a:t>supposed to increase because of decrease in guardianship</a:t>
            </a:r>
            <a:endParaRPr/>
          </a:p>
          <a:p>
            <a:pPr indent="0" lvl="0" marL="0" marR="0" rtl="0" algn="ctr">
              <a:lnSpc>
                <a:spcPct val="115000"/>
              </a:lnSpc>
              <a:spcBef>
                <a:spcPts val="0"/>
              </a:spcBef>
              <a:spcAft>
                <a:spcPts val="0"/>
              </a:spcAft>
              <a:buClr>
                <a:schemeClr val="lt2"/>
              </a:buClr>
              <a:buSzPts val="1800"/>
              <a:buFont typeface="Arial"/>
              <a:buNone/>
            </a:pPr>
            <a:r>
              <a:rPr b="1" i="0" lang="en-GB" sz="3000" u="none" cap="none" strike="noStrike">
                <a:solidFill>
                  <a:schemeClr val="accent1"/>
                </a:solidFill>
                <a:latin typeface="Amatic SC"/>
                <a:ea typeface="Amatic SC"/>
                <a:cs typeface="Amatic SC"/>
                <a:sym typeface="Amatic SC"/>
              </a:rPr>
              <a:t> </a:t>
            </a:r>
            <a:endParaRPr/>
          </a:p>
          <a:p>
            <a:pPr indent="0" lvl="0" marL="0" marR="0" rtl="0" algn="just">
              <a:lnSpc>
                <a:spcPct val="115000"/>
              </a:lnSpc>
              <a:spcBef>
                <a:spcPts val="0"/>
              </a:spcBef>
              <a:spcAft>
                <a:spcPts val="0"/>
              </a:spcAft>
              <a:buClr>
                <a:schemeClr val="lt2"/>
              </a:buClr>
              <a:buSzPts val="18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just">
              <a:lnSpc>
                <a:spcPct val="115000"/>
              </a:lnSpc>
              <a:spcBef>
                <a:spcPts val="0"/>
              </a:spcBef>
              <a:spcAft>
                <a:spcPts val="0"/>
              </a:spcAft>
              <a:buClr>
                <a:schemeClr val="lt2"/>
              </a:buClr>
              <a:buSzPts val="18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1600"/>
              </a:spcAft>
              <a:buClr>
                <a:schemeClr val="lt2"/>
              </a:buClr>
              <a:buSzPts val="1800"/>
              <a:buFont typeface="Arial"/>
              <a:buNone/>
            </a:pPr>
            <a:r>
              <a:t/>
            </a:r>
            <a:endParaRPr b="0" i="0" sz="2000" u="none" cap="none" strike="noStrike">
              <a:solidFill>
                <a:schemeClr val="dk1"/>
              </a:solidFill>
              <a:latin typeface="Calibri"/>
              <a:ea typeface="Calibri"/>
              <a:cs typeface="Calibri"/>
              <a:sym typeface="Calibri"/>
            </a:endParaRPr>
          </a:p>
        </p:txBody>
      </p:sp>
      <p:sp>
        <p:nvSpPr>
          <p:cNvPr id="121" name="Google Shape;121;p10"/>
          <p:cNvSpPr txBox="1"/>
          <p:nvPr/>
        </p:nvSpPr>
        <p:spPr>
          <a:xfrm>
            <a:off x="0" y="3792745"/>
            <a:ext cx="8895052" cy="814073"/>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lt2"/>
              </a:buClr>
              <a:buSzPts val="1800"/>
              <a:buFont typeface="Arial"/>
              <a:buNone/>
            </a:pPr>
            <a:r>
              <a:rPr b="0" i="0" lang="en-GB" sz="2000" u="none" cap="none" strike="noStrike">
                <a:solidFill>
                  <a:schemeClr val="dk1"/>
                </a:solidFill>
                <a:latin typeface="Calibri"/>
                <a:ea typeface="Calibri"/>
                <a:cs typeface="Calibri"/>
                <a:sym typeface="Calibri"/>
              </a:rPr>
              <a:t>🡪 However, some previous research found different results in other cities</a:t>
            </a:r>
            <a:endParaRPr/>
          </a:p>
          <a:p>
            <a:pPr indent="0" lvl="0" marL="0" marR="0" rtl="0" algn="just">
              <a:lnSpc>
                <a:spcPct val="115000"/>
              </a:lnSpc>
              <a:spcBef>
                <a:spcPts val="0"/>
              </a:spcBef>
              <a:spcAft>
                <a:spcPts val="0"/>
              </a:spcAft>
              <a:buClr>
                <a:schemeClr val="lt2"/>
              </a:buClr>
              <a:buSzPts val="18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just">
              <a:lnSpc>
                <a:spcPct val="115000"/>
              </a:lnSpc>
              <a:spcBef>
                <a:spcPts val="0"/>
              </a:spcBef>
              <a:spcAft>
                <a:spcPts val="0"/>
              </a:spcAft>
              <a:buClr>
                <a:schemeClr val="lt2"/>
              </a:buClr>
              <a:buSzPts val="18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1600"/>
              </a:spcAft>
              <a:buClr>
                <a:schemeClr val="lt2"/>
              </a:buClr>
              <a:buSzPts val="1800"/>
              <a:buFont typeface="Arial"/>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1"/>
          <p:cNvSpPr txBox="1"/>
          <p:nvPr>
            <p:ph type="title"/>
          </p:nvPr>
        </p:nvSpPr>
        <p:spPr>
          <a:xfrm>
            <a:off x="311700" y="2521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4000">
                <a:latin typeface="Amatic SC"/>
                <a:ea typeface="Amatic SC"/>
                <a:cs typeface="Amatic SC"/>
                <a:sym typeface="Amatic SC"/>
              </a:rPr>
              <a:t>Covid-19 and drug offences </a:t>
            </a:r>
            <a:endParaRPr b="1" sz="4000">
              <a:latin typeface="Amatic SC"/>
              <a:ea typeface="Amatic SC"/>
              <a:cs typeface="Amatic SC"/>
              <a:sym typeface="Amatic SC"/>
            </a:endParaRPr>
          </a:p>
        </p:txBody>
      </p:sp>
      <p:sp>
        <p:nvSpPr>
          <p:cNvPr id="127" name="Google Shape;127;p11"/>
          <p:cNvSpPr txBox="1"/>
          <p:nvPr>
            <p:ph idx="1" type="body"/>
          </p:nvPr>
        </p:nvSpPr>
        <p:spPr>
          <a:xfrm>
            <a:off x="311700" y="1255800"/>
            <a:ext cx="6158256" cy="3887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Drug use on the rise for 10 years</a:t>
            </a:r>
            <a:endParaRPr sz="2000">
              <a:solidFill>
                <a:srgbClr val="EFEFEF"/>
              </a:solidFill>
              <a:latin typeface="Calibri"/>
              <a:ea typeface="Calibri"/>
              <a:cs typeface="Calibri"/>
              <a:sym typeface="Calibri"/>
            </a:endParaRPr>
          </a:p>
          <a:p>
            <a:pPr indent="-355600" lvl="0" marL="457200" rtl="0" algn="l">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COVID impacts unemployment which in turn increases drug use</a:t>
            </a:r>
            <a:endParaRPr sz="2000">
              <a:solidFill>
                <a:srgbClr val="EFEFEF"/>
              </a:solidFill>
              <a:latin typeface="Calibri"/>
              <a:ea typeface="Calibri"/>
              <a:cs typeface="Calibri"/>
              <a:sym typeface="Calibri"/>
            </a:endParaRPr>
          </a:p>
          <a:p>
            <a:pPr indent="0" lvl="0" marL="0" rtl="0" algn="l">
              <a:lnSpc>
                <a:spcPct val="115000"/>
              </a:lnSpc>
              <a:spcBef>
                <a:spcPts val="0"/>
              </a:spcBef>
              <a:spcAft>
                <a:spcPts val="0"/>
              </a:spcAft>
              <a:buSzPts val="1800"/>
              <a:buNone/>
            </a:pPr>
            <a:r>
              <a:t/>
            </a:r>
            <a:endParaRPr b="1" sz="2000">
              <a:solidFill>
                <a:srgbClr val="EFEFEF"/>
              </a:solidFill>
              <a:latin typeface="Calibri"/>
              <a:ea typeface="Calibri"/>
              <a:cs typeface="Calibri"/>
              <a:sym typeface="Calibri"/>
            </a:endParaRPr>
          </a:p>
          <a:p>
            <a:pPr indent="-228600" lvl="0" marL="457200" rtl="0" algn="l">
              <a:lnSpc>
                <a:spcPct val="115000"/>
              </a:lnSpc>
              <a:spcBef>
                <a:spcPts val="0"/>
              </a:spcBef>
              <a:spcAft>
                <a:spcPts val="0"/>
              </a:spcAft>
              <a:buClr>
                <a:srgbClr val="EFEFEF"/>
              </a:buClr>
              <a:buSzPts val="2000"/>
              <a:buFont typeface="Calibri"/>
              <a:buNone/>
            </a:pPr>
            <a:r>
              <a:t/>
            </a:r>
            <a:endParaRPr sz="2000">
              <a:solidFill>
                <a:srgbClr val="EFEFEF"/>
              </a:solidFill>
              <a:latin typeface="Calibri"/>
              <a:ea typeface="Calibri"/>
              <a:cs typeface="Calibri"/>
              <a:sym typeface="Calibri"/>
            </a:endParaRPr>
          </a:p>
          <a:p>
            <a:pPr indent="-355600" lvl="0" marL="457200" rtl="0" algn="l">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Decreasing in the UK for the past 5 years</a:t>
            </a:r>
            <a:endParaRPr sz="2000">
              <a:solidFill>
                <a:srgbClr val="EFEFEF"/>
              </a:solidFill>
              <a:latin typeface="Calibri"/>
              <a:ea typeface="Calibri"/>
              <a:cs typeface="Calibri"/>
              <a:sym typeface="Calibri"/>
            </a:endParaRPr>
          </a:p>
          <a:p>
            <a:pPr indent="-355600" lvl="0" marL="457200" rtl="0" algn="l">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Augmentation only in small towns (≠ London)</a:t>
            </a:r>
            <a:endParaRPr/>
          </a:p>
          <a:p>
            <a:pPr indent="-228600" lvl="0" marL="457200" rtl="0" algn="l">
              <a:lnSpc>
                <a:spcPct val="115000"/>
              </a:lnSpc>
              <a:spcBef>
                <a:spcPts val="0"/>
              </a:spcBef>
              <a:spcAft>
                <a:spcPts val="0"/>
              </a:spcAft>
              <a:buClr>
                <a:srgbClr val="EFEFEF"/>
              </a:buClr>
              <a:buSzPts val="2000"/>
              <a:buFont typeface="Calibri"/>
              <a:buNone/>
            </a:pPr>
            <a:r>
              <a:t/>
            </a:r>
            <a:endParaRPr sz="2000">
              <a:solidFill>
                <a:srgbClr val="EFEFEF"/>
              </a:solidFill>
              <a:latin typeface="Calibri"/>
              <a:ea typeface="Calibri"/>
              <a:cs typeface="Calibri"/>
              <a:sym typeface="Calibri"/>
            </a:endParaRPr>
          </a:p>
          <a:p>
            <a:pPr indent="0" lvl="0" marL="0" rtl="0" algn="l">
              <a:lnSpc>
                <a:spcPct val="115000"/>
              </a:lnSpc>
              <a:spcBef>
                <a:spcPts val="0"/>
              </a:spcBef>
              <a:spcAft>
                <a:spcPts val="0"/>
              </a:spcAft>
              <a:buSzPts val="1800"/>
              <a:buNone/>
            </a:pPr>
            <a:r>
              <a:rPr lang="en-GB" sz="2000">
                <a:solidFill>
                  <a:srgbClr val="EFEFEF"/>
                </a:solidFill>
                <a:latin typeface="Calibri"/>
                <a:ea typeface="Calibri"/>
                <a:cs typeface="Calibri"/>
                <a:sym typeface="Calibri"/>
              </a:rPr>
              <a:t>→ This makes the variable a shifting point for crime</a:t>
            </a:r>
            <a:endParaRPr sz="2000">
              <a:solidFill>
                <a:srgbClr val="EFEFEF"/>
              </a:solidFill>
              <a:latin typeface="Calibri"/>
              <a:ea typeface="Calibri"/>
              <a:cs typeface="Calibri"/>
              <a:sym typeface="Calibri"/>
            </a:endParaRPr>
          </a:p>
          <a:p>
            <a:pPr indent="0" lvl="0" marL="0" rtl="0" algn="l">
              <a:lnSpc>
                <a:spcPct val="115000"/>
              </a:lnSpc>
              <a:spcBef>
                <a:spcPts val="0"/>
              </a:spcBef>
              <a:spcAft>
                <a:spcPts val="0"/>
              </a:spcAft>
              <a:buSzPts val="1800"/>
              <a:buNone/>
            </a:pPr>
            <a:r>
              <a:t/>
            </a:r>
            <a:endParaRPr sz="2000">
              <a:latin typeface="Calibri"/>
              <a:ea typeface="Calibri"/>
              <a:cs typeface="Calibri"/>
              <a:sym typeface="Calibri"/>
            </a:endParaRPr>
          </a:p>
          <a:p>
            <a:pPr indent="0" lvl="0" marL="0" rtl="0" algn="l">
              <a:lnSpc>
                <a:spcPct val="115000"/>
              </a:lnSpc>
              <a:spcBef>
                <a:spcPts val="0"/>
              </a:spcBef>
              <a:spcAft>
                <a:spcPts val="0"/>
              </a:spcAft>
              <a:buSzPts val="1800"/>
              <a:buNone/>
            </a:pPr>
            <a:r>
              <a:t/>
            </a:r>
            <a:endParaRPr sz="2000">
              <a:latin typeface="Calibri"/>
              <a:ea typeface="Calibri"/>
              <a:cs typeface="Calibri"/>
              <a:sym typeface="Calibri"/>
            </a:endParaRPr>
          </a:p>
        </p:txBody>
      </p:sp>
      <p:pic>
        <p:nvPicPr>
          <p:cNvPr descr="Icon&#10;&#10;Description automatically generated" id="128" name="Google Shape;128;p11"/>
          <p:cNvPicPr preferRelativeResize="0"/>
          <p:nvPr/>
        </p:nvPicPr>
        <p:blipFill rotWithShape="1">
          <a:blip r:embed="rId3">
            <a:alphaModFix/>
          </a:blip>
          <a:srcRect b="0" l="0" r="0" t="0"/>
          <a:stretch/>
        </p:blipFill>
        <p:spPr>
          <a:xfrm>
            <a:off x="6614202" y="2999714"/>
            <a:ext cx="1823997" cy="1823997"/>
          </a:xfrm>
          <a:prstGeom prst="rect">
            <a:avLst/>
          </a:prstGeom>
          <a:noFill/>
          <a:ln>
            <a:noFill/>
          </a:ln>
        </p:spPr>
      </p:pic>
      <p:pic>
        <p:nvPicPr>
          <p:cNvPr descr="Icon&#10;&#10;Description automatically generated" id="129" name="Google Shape;129;p11"/>
          <p:cNvPicPr preferRelativeResize="0"/>
          <p:nvPr/>
        </p:nvPicPr>
        <p:blipFill rotWithShape="1">
          <a:blip r:embed="rId4">
            <a:alphaModFix/>
          </a:blip>
          <a:srcRect b="0" l="0" r="0" t="0"/>
          <a:stretch/>
        </p:blipFill>
        <p:spPr>
          <a:xfrm>
            <a:off x="6614201" y="848117"/>
            <a:ext cx="1823997" cy="1823997"/>
          </a:xfrm>
          <a:prstGeom prst="rect">
            <a:avLst/>
          </a:prstGeom>
          <a:noFill/>
          <a:ln>
            <a:noFill/>
          </a:ln>
        </p:spPr>
      </p:pic>
      <p:cxnSp>
        <p:nvCxnSpPr>
          <p:cNvPr id="130" name="Google Shape;130;p11"/>
          <p:cNvCxnSpPr/>
          <p:nvPr/>
        </p:nvCxnSpPr>
        <p:spPr>
          <a:xfrm>
            <a:off x="476410" y="2654816"/>
            <a:ext cx="5386508" cy="17298"/>
          </a:xfrm>
          <a:prstGeom prst="straightConnector1">
            <a:avLst/>
          </a:prstGeom>
          <a:noFill/>
          <a:ln cap="flat" cmpd="sng" w="9525">
            <a:solidFill>
              <a:srgbClr val="F9F9F9"/>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